
<file path=[Content_Types].xml><?xml version="1.0" encoding="utf-8"?>
<Types xmlns="http://schemas.openxmlformats.org/package/2006/content-types">
  <Default Extension="png" ContentType="image/png"/>
  <Default Extension="jpeg" ContentType="image/jpe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2192000" cy="6858000"/>
  <p:notesSz cx="6858000" cy="9144000"/>
  <p:embeddedFontLst>
    <p:embeddedFont>
      <p:font typeface="OPPOSans H"/>
      <p:regular r:id="rId26"/>
    </p:embeddedFont>
    <p:embeddedFont>
      <p:font typeface="OPPOSans R"/>
      <p:regular r:id="rId27"/>
    </p:embeddedFont>
    <p:embeddedFont>
      <p:font typeface="OPPOSans B"/>
      <p:regular r:id="rId28"/>
    </p:embeddedFont>
    <p:embeddedFont>
      <p:font typeface="Source Han Sans"/>
      <p:regular r:id="rId29"/>
    </p:embeddedFont>
    <p:embeddedFont>
      <p:font typeface="Source Han Sans CN Bold"/>
      <p:regular r:id="rId30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slide" Target="slides/slide20.xml"/>
<Relationship Id="rId23" Type="http://schemas.openxmlformats.org/officeDocument/2006/relationships/slide" Target="slides/slide21.xml"/>
<Relationship Id="rId24" Type="http://schemas.openxmlformats.org/officeDocument/2006/relationships/slide" Target="slides/slide22.xml"/>
<Relationship Id="rId25" Type="http://schemas.openxmlformats.org/officeDocument/2006/relationships/slide" Target="slides/slide23.xml"/>
<Relationship Id="rId26" Type="http://schemas.openxmlformats.org/officeDocument/2006/relationships/font" Target="fonts/font1.fntdata"/>
<Relationship Id="rId27" Type="http://schemas.openxmlformats.org/officeDocument/2006/relationships/font" Target="fonts/font4.fntdata"/>
<Relationship Id="rId28" Type="http://schemas.openxmlformats.org/officeDocument/2006/relationships/font" Target="fonts/font2.fntdata"/>
<Relationship Id="rId29" Type="http://schemas.openxmlformats.org/officeDocument/2006/relationships/font" Target="fonts/font5.fntdata"/>
<Relationship Id="rId30" Type="http://schemas.openxmlformats.org/officeDocument/2006/relationships/font" Target="fonts/font3.fntdata"/>
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17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4.jpeg"/>
<Relationship Id="rId3" Type="http://schemas.openxmlformats.org/officeDocument/2006/relationships/image" Target="../media/image7.png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17.png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0.png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17.png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5.png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6.png"/>
<Relationship Id="rId3" Type="http://schemas.openxmlformats.org/officeDocument/2006/relationships/image" Target="../media/image6.png"/>
<Relationship Id="rId4" Type="http://schemas.openxmlformats.org/officeDocument/2006/relationships/image" Target="../media/image11.png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17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3.png"/>
<Relationship Id="rId3" Type="http://schemas.openxmlformats.org/officeDocument/2006/relationships/image" Target="../media/image5.png"/>
</Relationships>
</file>

<file path=ppt/slides/_rels/slide2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2.png"/>
</Relationships>
</file>

<file path=ppt/slides/_rels/slide2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17.pn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17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Relationship Id="rId3" Type="http://schemas.openxmlformats.org/officeDocument/2006/relationships/image" Target="../media/image4.png"/>
<Relationship Id="rId4" Type="http://schemas.openxmlformats.org/officeDocument/2006/relationships/image" Target="../media/image3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17.png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Relationship Id="rId3" Type="http://schemas.openxmlformats.org/officeDocument/2006/relationships/image" Target="../media/image8.pn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8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622300" y="522514"/>
            <a:ext cx="10883900" cy="5805715"/>
          </a:xfrm>
          <a:prstGeom prst="roundRect">
            <a:avLst>
              <a:gd name="adj" fmla="val 3761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dist="38100" blurRad="50800" dir="2700000" sx="100000" sy="100000" kx="0" ky="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862271" y="836612"/>
            <a:ext cx="3468669" cy="5373688"/>
          </a:xfrm>
          <a:prstGeom prst="roundRect">
            <a:avLst>
              <a:gd name="adj" fmla="val 4830"/>
            </a:avLst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61060" y="1535953"/>
            <a:ext cx="6468654" cy="33010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计算机网络实验课
第三阶段总结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032375" y="4342379"/>
            <a:ext cx="1434583" cy="11912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032376" y="4608285"/>
            <a:ext cx="1158358" cy="11912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032375" y="4855230"/>
            <a:ext cx="1434583" cy="11912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27100" y="701293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446026" y="659151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78E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2024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1">
            <a:off x="3427378" y="864006"/>
            <a:ext cx="2915365" cy="741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01255" y="5162641"/>
            <a:ext cx="6132970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99000">
                <a:schemeClr val="accent1">
                  <a:lumMod val="40000"/>
                  <a:lumOff val="60000"/>
                  <a:alpha val="4800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01255" y="5388703"/>
            <a:ext cx="2085625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606868" y="5388703"/>
            <a:ext cx="2085625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036464" y="5402199"/>
            <a:ext cx="2005895" cy="4668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汇报人：张家玮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3606868" y="5402200"/>
            <a:ext cx="2371185" cy="453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汇报时间：2024</a:t>
            </a:r>
            <a:endParaRPr kumimoji="1" lang="zh-CN" altLang="en-US"/>
          </a:p>
        </p:txBody>
      </p:sp>
      <p:pic>
        <p:nvPicPr>
          <p:cNvPr id="18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31316" t="0" r="31316" b="0"/>
          <a:stretch>
            <a:fillRect/>
          </a:stretch>
        </p:blipFill>
        <p:spPr>
          <a:xfrm rot="0" flipH="0" flipV="0">
            <a:off x="7676552" y="836612"/>
            <a:ext cx="3523280" cy="5284788"/>
          </a:xfrm>
          <a:custGeom>
            <a:avLst/>
            <a:gdLst>
              <a:gd name="connsiteX0" fmla="*/ 170174 w 3523280"/>
              <a:gd name="connsiteY0" fmla="*/ 0 h 5284788"/>
              <a:gd name="connsiteX1" fmla="*/ 3353104 w 3523280"/>
              <a:gd name="connsiteY1" fmla="*/ 0 h 5284788"/>
              <a:gd name="connsiteX2" fmla="*/ 3523280 w 3523280"/>
              <a:gd name="connsiteY2" fmla="*/ 170174 h 5284788"/>
              <a:gd name="connsiteX3" fmla="*/ 3523280 w 3523280"/>
              <a:gd name="connsiteY3" fmla="*/ 5114614 h 5284788"/>
              <a:gd name="connsiteX4" fmla="*/ 3353104 w 3523280"/>
              <a:gd name="connsiteY4" fmla="*/ 5284788 h 5284788"/>
              <a:gd name="connsiteX5" fmla="*/ 170174 w 3523280"/>
              <a:gd name="connsiteY5" fmla="*/ 5284788 h 5284788"/>
              <a:gd name="connsiteX6" fmla="*/ 0 w 3523280"/>
              <a:gd name="connsiteY6" fmla="*/ 5114614 h 5284788"/>
              <a:gd name="connsiteX7" fmla="*/ 0 w 3523280"/>
              <a:gd name="connsiteY7" fmla="*/ 170174 h 5284788"/>
              <a:gd name="connsiteX8" fmla="*/ 170174 w 3523280"/>
              <a:gd name="connsiteY8" fmla="*/ 0 h 5284788"/>
            </a:gdLst>
            <a:rect l="l" t="t" r="r" b="b"/>
            <a:pathLst>
              <a:path w="3523280" h="5284788">
                <a:moveTo>
                  <a:pt x="170174" y="0"/>
                </a:moveTo>
                <a:lnTo>
                  <a:pt x="3353104" y="0"/>
                </a:lnTo>
                <a:cubicBezTo>
                  <a:pt x="3447090" y="0"/>
                  <a:pt x="3523280" y="76189"/>
                  <a:pt x="3523280" y="170174"/>
                </a:cubicBezTo>
                <a:lnTo>
                  <a:pt x="3523280" y="5114614"/>
                </a:lnTo>
                <a:cubicBezTo>
                  <a:pt x="3523280" y="5208599"/>
                  <a:pt x="3447090" y="5284788"/>
                  <a:pt x="3353104" y="5284788"/>
                </a:cubicBezTo>
                <a:lnTo>
                  <a:pt x="170174" y="5284788"/>
                </a:lnTo>
                <a:cubicBezTo>
                  <a:pt x="76189" y="5284788"/>
                  <a:pt x="0" y="5208599"/>
                  <a:pt x="0" y="5114614"/>
                </a:cubicBezTo>
                <a:lnTo>
                  <a:pt x="0" y="170174"/>
                </a:lnTo>
                <a:cubicBezTo>
                  <a:pt x="0" y="76189"/>
                  <a:pt x="76189" y="0"/>
                  <a:pt x="170174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753616" y="1852927"/>
            <a:ext cx="12191999" cy="6621161"/>
          </a:xfrm>
          <a:custGeom>
            <a:avLst/>
            <a:gdLst>
              <a:gd name="connsiteX0" fmla="*/ 15176896 w 24387174"/>
              <a:gd name="connsiteY0" fmla="*/ 759 h 13244049"/>
              <a:gd name="connsiteX1" fmla="*/ 20173078 w 24387174"/>
              <a:gd name="connsiteY1" fmla="*/ 1416530 h 13244049"/>
              <a:gd name="connsiteX2" fmla="*/ 23637332 w 24387174"/>
              <a:gd name="connsiteY2" fmla="*/ 4390362 h 13244049"/>
              <a:gd name="connsiteX3" fmla="*/ 24387174 w 24387174"/>
              <a:gd name="connsiteY3" fmla="*/ 4622844 h 13244049"/>
              <a:gd name="connsiteX4" fmla="*/ 24387174 w 24387174"/>
              <a:gd name="connsiteY4" fmla="*/ 11723227 h 13244049"/>
              <a:gd name="connsiteX5" fmla="*/ 24056886 w 24387174"/>
              <a:gd name="connsiteY5" fmla="*/ 11745421 h 13244049"/>
              <a:gd name="connsiteX6" fmla="*/ 24056886 w 24387174"/>
              <a:gd name="connsiteY6" fmla="*/ 11745813 h 13244049"/>
              <a:gd name="connsiteX7" fmla="*/ 24387174 w 24387174"/>
              <a:gd name="connsiteY7" fmla="*/ 11723628 h 13244049"/>
              <a:gd name="connsiteX8" fmla="*/ 24387174 w 24387174"/>
              <a:gd name="connsiteY8" fmla="*/ 13244047 h 13244049"/>
              <a:gd name="connsiteX9" fmla="*/ 19362082 w 24387174"/>
              <a:gd name="connsiteY9" fmla="*/ 13244047 h 13244049"/>
              <a:gd name="connsiteX10" fmla="*/ 19362082 w 24387174"/>
              <a:gd name="connsiteY10" fmla="*/ 13009482 h 13244049"/>
              <a:gd name="connsiteX11" fmla="*/ 19362082 w 24387174"/>
              <a:gd name="connsiteY11" fmla="*/ 12943561 h 13244049"/>
              <a:gd name="connsiteX12" fmla="*/ 19362078 w 24387174"/>
              <a:gd name="connsiteY12" fmla="*/ 12943561 h 13244049"/>
              <a:gd name="connsiteX13" fmla="*/ 19362078 w 24387174"/>
              <a:gd name="connsiteY13" fmla="*/ 13244049 h 13244049"/>
              <a:gd name="connsiteX14" fmla="*/ 17112326 w 24387174"/>
              <a:gd name="connsiteY14" fmla="*/ 13244049 h 13244049"/>
              <a:gd name="connsiteX15" fmla="*/ 17112326 w 24387174"/>
              <a:gd name="connsiteY15" fmla="*/ 13244047 h 13244049"/>
              <a:gd name="connsiteX16" fmla="*/ 17105648 w 24387174"/>
              <a:gd name="connsiteY16" fmla="*/ 13244047 h 13244049"/>
              <a:gd name="connsiteX17" fmla="*/ 13491029 w 24387174"/>
              <a:gd name="connsiteY17" fmla="*/ 13244047 h 13244049"/>
              <a:gd name="connsiteX18" fmla="*/ 12717826 w 24387174"/>
              <a:gd name="connsiteY18" fmla="*/ 13244047 h 13244049"/>
              <a:gd name="connsiteX19" fmla="*/ 12717819 w 24387174"/>
              <a:gd name="connsiteY19" fmla="*/ 13244049 h 13244049"/>
              <a:gd name="connsiteX20" fmla="*/ 0 w 24387174"/>
              <a:gd name="connsiteY20" fmla="*/ 13244049 h 13244049"/>
              <a:gd name="connsiteX21" fmla="*/ 0 w 24387174"/>
              <a:gd name="connsiteY21" fmla="*/ 9887165 h 13244049"/>
              <a:gd name="connsiteX22" fmla="*/ 412178 w 24387174"/>
              <a:gd name="connsiteY22" fmla="*/ 9969492 h 13244049"/>
              <a:gd name="connsiteX23" fmla="*/ 7830727 w 24387174"/>
              <a:gd name="connsiteY23" fmla="*/ 9679324 h 13244049"/>
              <a:gd name="connsiteX24" fmla="*/ 10020255 w 24387174"/>
              <a:gd name="connsiteY24" fmla="*/ 8536288 h 13244049"/>
              <a:gd name="connsiteX25" fmla="*/ 10140229 w 24387174"/>
              <a:gd name="connsiteY25" fmla="*/ 6637688 h 13244049"/>
              <a:gd name="connsiteX26" fmla="*/ 9255419 w 24387174"/>
              <a:gd name="connsiteY26" fmla="*/ 4777833 h 13244049"/>
              <a:gd name="connsiteX27" fmla="*/ 12704679 w 24387174"/>
              <a:gd name="connsiteY27" fmla="*/ 370361 h 13244049"/>
              <a:gd name="connsiteX28" fmla="*/ 15176896 w 24387174"/>
              <a:gd name="connsiteY28" fmla="*/ 759 h 13244049"/>
            </a:gdLst>
            <a:rect l="l" t="t" r="r" b="b"/>
            <a:pathLst>
              <a:path w="24387174" h="13244049">
                <a:moveTo>
                  <a:pt x="15176896" y="759"/>
                </a:moveTo>
                <a:cubicBezTo>
                  <a:pt x="17052282" y="-22366"/>
                  <a:pt x="18956464" y="484180"/>
                  <a:pt x="20173078" y="1416530"/>
                </a:cubicBezTo>
                <a:cubicBezTo>
                  <a:pt x="21417808" y="2375520"/>
                  <a:pt x="22002680" y="3712291"/>
                  <a:pt x="23637332" y="4390362"/>
                </a:cubicBezTo>
                <a:cubicBezTo>
                  <a:pt x="23862290" y="4487228"/>
                  <a:pt x="24117232" y="4564725"/>
                  <a:pt x="24387174" y="4622844"/>
                </a:cubicBezTo>
                <a:cubicBezTo>
                  <a:pt x="24387174" y="4622844"/>
                  <a:pt x="24387174" y="4622844"/>
                  <a:pt x="24387174" y="11723227"/>
                </a:cubicBezTo>
                <a:lnTo>
                  <a:pt x="24056886" y="11745421"/>
                </a:lnTo>
                <a:lnTo>
                  <a:pt x="24056886" y="11745813"/>
                </a:lnTo>
                <a:lnTo>
                  <a:pt x="24387174" y="11723628"/>
                </a:lnTo>
                <a:lnTo>
                  <a:pt x="24387174" y="13244047"/>
                </a:lnTo>
                <a:cubicBezTo>
                  <a:pt x="24387174" y="13244047"/>
                  <a:pt x="24387174" y="13244047"/>
                  <a:pt x="19362082" y="13244047"/>
                </a:cubicBezTo>
                <a:cubicBezTo>
                  <a:pt x="19362082" y="13244047"/>
                  <a:pt x="19362082" y="13244047"/>
                  <a:pt x="19362082" y="13009482"/>
                </a:cubicBezTo>
                <a:lnTo>
                  <a:pt x="19362082" y="12943561"/>
                </a:lnTo>
                <a:lnTo>
                  <a:pt x="19362078" y="12943561"/>
                </a:lnTo>
                <a:lnTo>
                  <a:pt x="19362078" y="13244049"/>
                </a:lnTo>
                <a:lnTo>
                  <a:pt x="17112326" y="13244049"/>
                </a:lnTo>
                <a:lnTo>
                  <a:pt x="17112326" y="13244047"/>
                </a:lnTo>
                <a:lnTo>
                  <a:pt x="17105648" y="13244047"/>
                </a:lnTo>
                <a:cubicBezTo>
                  <a:pt x="17049826" y="13244047"/>
                  <a:pt x="16631144" y="13244047"/>
                  <a:pt x="13491029" y="13244047"/>
                </a:cubicBezTo>
                <a:lnTo>
                  <a:pt x="12717826" y="13244047"/>
                </a:lnTo>
                <a:lnTo>
                  <a:pt x="12717819" y="13244049"/>
                </a:lnTo>
                <a:lnTo>
                  <a:pt x="0" y="13244049"/>
                </a:lnTo>
                <a:lnTo>
                  <a:pt x="0" y="9887165"/>
                </a:lnTo>
                <a:lnTo>
                  <a:pt x="412178" y="9969492"/>
                </a:lnTo>
                <a:cubicBezTo>
                  <a:pt x="2841012" y="10413551"/>
                  <a:pt x="5508097" y="10331970"/>
                  <a:pt x="7830727" y="9679324"/>
                </a:cubicBezTo>
                <a:cubicBezTo>
                  <a:pt x="8715535" y="9427470"/>
                  <a:pt x="9585350" y="9078746"/>
                  <a:pt x="10020255" y="8536288"/>
                </a:cubicBezTo>
                <a:cubicBezTo>
                  <a:pt x="10485155" y="7955084"/>
                  <a:pt x="10395176" y="7257640"/>
                  <a:pt x="10140229" y="6637688"/>
                </a:cubicBezTo>
                <a:cubicBezTo>
                  <a:pt x="9870287" y="6008048"/>
                  <a:pt x="9450377" y="5417156"/>
                  <a:pt x="9255419" y="4777833"/>
                </a:cubicBezTo>
                <a:cubicBezTo>
                  <a:pt x="8730531" y="3034217"/>
                  <a:pt x="10230208" y="1125928"/>
                  <a:pt x="12704679" y="370361"/>
                </a:cubicBezTo>
                <a:cubicBezTo>
                  <a:pt x="13477951" y="131222"/>
                  <a:pt x="14324449" y="11272"/>
                  <a:pt x="15176896" y="759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7137" t="177" r="42857" b="-177"/>
          <a:stretch>
            <a:fillRect/>
          </a:stretch>
        </p:blipFill>
        <p:spPr>
          <a:xfrm rot="0" flipH="0" flipV="0">
            <a:off x="1728510" y="1932023"/>
            <a:ext cx="12050538" cy="6384009"/>
          </a:xfrm>
          <a:custGeom>
            <a:avLst/>
            <a:gdLst/>
            <a:rect l="l" t="t" r="r" b="b"/>
            <a:pathLst>
              <a:path w="12050538" h="6384009">
                <a:moveTo>
                  <a:pt x="7610921" y="366"/>
                </a:moveTo>
                <a:cubicBezTo>
                  <a:pt x="8514911" y="-10781"/>
                  <a:pt x="9432781" y="233389"/>
                  <a:pt x="10019223" y="682808"/>
                </a:cubicBezTo>
                <a:cubicBezTo>
                  <a:pt x="10619219" y="1145069"/>
                  <a:pt x="10901144" y="1789429"/>
                  <a:pt x="11689093" y="2116279"/>
                </a:cubicBezTo>
                <a:cubicBezTo>
                  <a:pt x="11797527" y="2162972"/>
                  <a:pt x="11920417" y="2200327"/>
                  <a:pt x="12050538" y="2228342"/>
                </a:cubicBezTo>
                <a:lnTo>
                  <a:pt x="12050538" y="2229178"/>
                </a:lnTo>
                <a:lnTo>
                  <a:pt x="12050538" y="2235027"/>
                </a:lnTo>
                <a:lnTo>
                  <a:pt x="12050538" y="2241399"/>
                </a:lnTo>
                <a:lnTo>
                  <a:pt x="12050538" y="2250903"/>
                </a:lnTo>
                <a:lnTo>
                  <a:pt x="12050538" y="2264168"/>
                </a:lnTo>
                <a:lnTo>
                  <a:pt x="12050538" y="2281820"/>
                </a:lnTo>
                <a:lnTo>
                  <a:pt x="12050538" y="2304486"/>
                </a:lnTo>
                <a:lnTo>
                  <a:pt x="12050538" y="2332791"/>
                </a:lnTo>
                <a:lnTo>
                  <a:pt x="12050538" y="2367364"/>
                </a:lnTo>
                <a:lnTo>
                  <a:pt x="12050538" y="2408831"/>
                </a:lnTo>
                <a:lnTo>
                  <a:pt x="12050538" y="2457817"/>
                </a:lnTo>
                <a:lnTo>
                  <a:pt x="12050538" y="2514950"/>
                </a:lnTo>
                <a:lnTo>
                  <a:pt x="12050538" y="2580858"/>
                </a:lnTo>
                <a:lnTo>
                  <a:pt x="12050538" y="2656166"/>
                </a:lnTo>
                <a:lnTo>
                  <a:pt x="12050538" y="2741501"/>
                </a:lnTo>
                <a:lnTo>
                  <a:pt x="12050538" y="2837490"/>
                </a:lnTo>
                <a:lnTo>
                  <a:pt x="12050538" y="2944759"/>
                </a:lnTo>
                <a:lnTo>
                  <a:pt x="12050538" y="3063935"/>
                </a:lnTo>
                <a:lnTo>
                  <a:pt x="12050538" y="3195645"/>
                </a:lnTo>
                <a:lnTo>
                  <a:pt x="12050538" y="3340516"/>
                </a:lnTo>
                <a:lnTo>
                  <a:pt x="12050538" y="3499174"/>
                </a:lnTo>
                <a:lnTo>
                  <a:pt x="12050538" y="3583869"/>
                </a:lnTo>
                <a:lnTo>
                  <a:pt x="12050538" y="3672246"/>
                </a:lnTo>
                <a:lnTo>
                  <a:pt x="12050538" y="3764383"/>
                </a:lnTo>
                <a:lnTo>
                  <a:pt x="12050538" y="3860359"/>
                </a:lnTo>
                <a:lnTo>
                  <a:pt x="12050538" y="3960252"/>
                </a:lnTo>
                <a:lnTo>
                  <a:pt x="12050538" y="4064139"/>
                </a:lnTo>
                <a:lnTo>
                  <a:pt x="12050538" y="4172100"/>
                </a:lnTo>
                <a:lnTo>
                  <a:pt x="12050538" y="4284213"/>
                </a:lnTo>
                <a:lnTo>
                  <a:pt x="12050538" y="4400556"/>
                </a:lnTo>
                <a:lnTo>
                  <a:pt x="12050538" y="4521208"/>
                </a:lnTo>
                <a:lnTo>
                  <a:pt x="12050538" y="4646247"/>
                </a:lnTo>
                <a:lnTo>
                  <a:pt x="12050538" y="4775750"/>
                </a:lnTo>
                <a:lnTo>
                  <a:pt x="12050538" y="4909798"/>
                </a:lnTo>
                <a:lnTo>
                  <a:pt x="12050538" y="5048467"/>
                </a:lnTo>
                <a:lnTo>
                  <a:pt x="12050538" y="5191837"/>
                </a:lnTo>
                <a:lnTo>
                  <a:pt x="12050538" y="5339984"/>
                </a:lnTo>
                <a:lnTo>
                  <a:pt x="12050538" y="5492989"/>
                </a:lnTo>
                <a:lnTo>
                  <a:pt x="12050538" y="5650929"/>
                </a:lnTo>
                <a:lnTo>
                  <a:pt x="11891328" y="5661627"/>
                </a:lnTo>
                <a:lnTo>
                  <a:pt x="11891328" y="5661816"/>
                </a:lnTo>
                <a:lnTo>
                  <a:pt x="12050538" y="5651122"/>
                </a:lnTo>
                <a:lnTo>
                  <a:pt x="12050538" y="6384008"/>
                </a:lnTo>
                <a:cubicBezTo>
                  <a:pt x="12050538" y="6384008"/>
                  <a:pt x="12050538" y="6384008"/>
                  <a:pt x="9628300" y="6384008"/>
                </a:cubicBezTo>
                <a:cubicBezTo>
                  <a:pt x="9628300" y="6384008"/>
                  <a:pt x="9628300" y="6384008"/>
                  <a:pt x="9628300" y="6270941"/>
                </a:cubicBezTo>
                <a:lnTo>
                  <a:pt x="9628300" y="6239164"/>
                </a:lnTo>
                <a:lnTo>
                  <a:pt x="9628298" y="6239164"/>
                </a:lnTo>
                <a:lnTo>
                  <a:pt x="9628298" y="6384009"/>
                </a:lnTo>
                <a:lnTo>
                  <a:pt x="9626180" y="6384009"/>
                </a:lnTo>
                <a:lnTo>
                  <a:pt x="9611353" y="6384009"/>
                </a:lnTo>
                <a:lnTo>
                  <a:pt x="9595204" y="6384009"/>
                </a:lnTo>
                <a:lnTo>
                  <a:pt x="9571111" y="6384009"/>
                </a:lnTo>
                <a:lnTo>
                  <a:pt x="9537486" y="6384009"/>
                </a:lnTo>
                <a:lnTo>
                  <a:pt x="9492742" y="6384009"/>
                </a:lnTo>
                <a:lnTo>
                  <a:pt x="9435290" y="6384009"/>
                </a:lnTo>
                <a:lnTo>
                  <a:pt x="9363541" y="6384009"/>
                </a:lnTo>
                <a:lnTo>
                  <a:pt x="9275906" y="6384009"/>
                </a:lnTo>
                <a:lnTo>
                  <a:pt x="9170798" y="6384009"/>
                </a:lnTo>
                <a:lnTo>
                  <a:pt x="9046627" y="6384009"/>
                </a:lnTo>
                <a:lnTo>
                  <a:pt x="8901805" y="6384009"/>
                </a:lnTo>
                <a:lnTo>
                  <a:pt x="8734743" y="6384009"/>
                </a:lnTo>
                <a:lnTo>
                  <a:pt x="8543853" y="6384009"/>
                </a:lnTo>
                <a:lnTo>
                  <a:pt x="8543853" y="6384008"/>
                </a:lnTo>
                <a:lnTo>
                  <a:pt x="8540635" y="6384008"/>
                </a:lnTo>
                <a:cubicBezTo>
                  <a:pt x="8513727" y="6384008"/>
                  <a:pt x="8311911" y="6384008"/>
                  <a:pt x="6798286" y="6384008"/>
                </a:cubicBezTo>
                <a:lnTo>
                  <a:pt x="6425579" y="6384008"/>
                </a:lnTo>
                <a:lnTo>
                  <a:pt x="6425575" y="6384009"/>
                </a:lnTo>
                <a:lnTo>
                  <a:pt x="6422318" y="6384009"/>
                </a:lnTo>
                <a:lnTo>
                  <a:pt x="6414584" y="6384009"/>
                </a:lnTo>
                <a:lnTo>
                  <a:pt x="6399521" y="6384009"/>
                </a:lnTo>
                <a:lnTo>
                  <a:pt x="6374688" y="6384009"/>
                </a:lnTo>
                <a:lnTo>
                  <a:pt x="6337643" y="6384009"/>
                </a:lnTo>
                <a:lnTo>
                  <a:pt x="6285942" y="6384009"/>
                </a:lnTo>
                <a:lnTo>
                  <a:pt x="6217143" y="6384009"/>
                </a:lnTo>
                <a:lnTo>
                  <a:pt x="6128804" y="6384009"/>
                </a:lnTo>
                <a:lnTo>
                  <a:pt x="6018482" y="6384009"/>
                </a:lnTo>
                <a:lnTo>
                  <a:pt x="5954313" y="6384009"/>
                </a:lnTo>
                <a:lnTo>
                  <a:pt x="5883734" y="6384009"/>
                </a:lnTo>
                <a:lnTo>
                  <a:pt x="5806437" y="6384009"/>
                </a:lnTo>
                <a:lnTo>
                  <a:pt x="5722117" y="6384009"/>
                </a:lnTo>
                <a:lnTo>
                  <a:pt x="5630470" y="6384009"/>
                </a:lnTo>
                <a:lnTo>
                  <a:pt x="5531191" y="6384009"/>
                </a:lnTo>
                <a:lnTo>
                  <a:pt x="5423972" y="6384009"/>
                </a:lnTo>
                <a:lnTo>
                  <a:pt x="5308510" y="6384009"/>
                </a:lnTo>
                <a:lnTo>
                  <a:pt x="5184499" y="6384009"/>
                </a:lnTo>
                <a:lnTo>
                  <a:pt x="5051634" y="6384009"/>
                </a:lnTo>
                <a:lnTo>
                  <a:pt x="4909609" y="6384009"/>
                </a:lnTo>
                <a:lnTo>
                  <a:pt x="4758120" y="6384009"/>
                </a:lnTo>
                <a:lnTo>
                  <a:pt x="4708011" y="6384009"/>
                </a:lnTo>
                <a:lnTo>
                  <a:pt x="4342963" y="6384009"/>
                </a:lnTo>
                <a:lnTo>
                  <a:pt x="4111761" y="6384009"/>
                </a:lnTo>
                <a:lnTo>
                  <a:pt x="3864052" y="6384009"/>
                </a:lnTo>
                <a:lnTo>
                  <a:pt x="3599267" y="6384009"/>
                </a:lnTo>
                <a:lnTo>
                  <a:pt x="3316834" y="6384009"/>
                </a:lnTo>
                <a:lnTo>
                  <a:pt x="11373" y="6384009"/>
                </a:lnTo>
                <a:lnTo>
                  <a:pt x="11373" y="5153443"/>
                </a:lnTo>
                <a:lnTo>
                  <a:pt x="0" y="5151316"/>
                </a:lnTo>
                <a:lnTo>
                  <a:pt x="0" y="4698395"/>
                </a:lnTo>
                <a:lnTo>
                  <a:pt x="244888" y="4755841"/>
                </a:lnTo>
                <a:cubicBezTo>
                  <a:pt x="1480169" y="5023841"/>
                  <a:pt x="2870315" y="5002775"/>
                  <a:pt x="4069858" y="4665709"/>
                </a:cubicBezTo>
                <a:cubicBezTo>
                  <a:pt x="4496362" y="4544309"/>
                  <a:pt x="4915637" y="4376214"/>
                  <a:pt x="5125274" y="4114733"/>
                </a:cubicBezTo>
                <a:cubicBezTo>
                  <a:pt x="5349369" y="3834577"/>
                  <a:pt x="5305996" y="3498389"/>
                  <a:pt x="5183104" y="3199555"/>
                </a:cubicBezTo>
                <a:cubicBezTo>
                  <a:pt x="5052985" y="2896050"/>
                  <a:pt x="4850576" y="2611223"/>
                  <a:pt x="4756601" y="2303052"/>
                </a:cubicBezTo>
                <a:cubicBezTo>
                  <a:pt x="4503590" y="1462578"/>
                  <a:pt x="5226477" y="542729"/>
                  <a:pt x="6419242" y="178525"/>
                </a:cubicBezTo>
                <a:cubicBezTo>
                  <a:pt x="6791981" y="63253"/>
                  <a:pt x="7200018" y="5433"/>
                  <a:pt x="7610921" y="366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719108" y="6364941"/>
            <a:ext cx="2861915" cy="49305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497585" y="1519269"/>
            <a:ext cx="36957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数据包发送与连接管理更新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980184" y="2329136"/>
            <a:ext cx="3987800" cy="609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tcp_send_packet和tcp_process函数更新，支持可靠传输。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471567" y="2310185"/>
            <a:ext cx="256943" cy="25694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50800" blurRad="88900" dir="5400000" sx="100000" sy="100000" kx="0" ky="0" algn="t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471567" y="3427785"/>
            <a:ext cx="256943" cy="25694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50800" blurRad="88900" dir="5400000" sx="100000" sy="100000" kx="0" ky="0" algn="t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980184" y="3446736"/>
            <a:ext cx="3987800" cy="609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处理ACK包，更新发送队列，实现数据重传和确认。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协议栈函数更新：实现可靠传输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292100" y="4721285"/>
            <a:ext cx="6096000" cy="793630"/>
          </a:xfrm>
          <a:prstGeom prst="rect">
            <a:avLst/>
          </a:prstGeom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8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622300" y="522514"/>
            <a:ext cx="10883900" cy="5805715"/>
          </a:xfrm>
          <a:prstGeom prst="roundRect">
            <a:avLst>
              <a:gd name="adj" fmla="val 3761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dist="38100" blurRad="50800" dir="2700000" sx="100000" sy="100000" kx="0" ky="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906864" y="701293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671975" y="659151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78E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2024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5745975" y="864006"/>
            <a:ext cx="2915365" cy="741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912803" y="836612"/>
            <a:ext cx="3468669" cy="5373688"/>
          </a:xfrm>
          <a:prstGeom prst="roundRect">
            <a:avLst>
              <a:gd name="adj" fmla="val 4830"/>
            </a:avLst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31316" t="0" r="31316" b="0"/>
          <a:stretch>
            <a:fillRect/>
          </a:stretch>
        </p:blipFill>
        <p:spPr>
          <a:xfrm rot="0" flipH="1" flipV="0">
            <a:off x="1043911" y="836612"/>
            <a:ext cx="3523280" cy="5284788"/>
          </a:xfrm>
          <a:custGeom>
            <a:avLst/>
            <a:gdLst>
              <a:gd name="connsiteX0" fmla="*/ 170174 w 3523280"/>
              <a:gd name="connsiteY0" fmla="*/ 0 h 5284788"/>
              <a:gd name="connsiteX1" fmla="*/ 3353104 w 3523280"/>
              <a:gd name="connsiteY1" fmla="*/ 0 h 5284788"/>
              <a:gd name="connsiteX2" fmla="*/ 3523280 w 3523280"/>
              <a:gd name="connsiteY2" fmla="*/ 170174 h 5284788"/>
              <a:gd name="connsiteX3" fmla="*/ 3523280 w 3523280"/>
              <a:gd name="connsiteY3" fmla="*/ 5114614 h 5284788"/>
              <a:gd name="connsiteX4" fmla="*/ 3353104 w 3523280"/>
              <a:gd name="connsiteY4" fmla="*/ 5284788 h 5284788"/>
              <a:gd name="connsiteX5" fmla="*/ 170174 w 3523280"/>
              <a:gd name="connsiteY5" fmla="*/ 5284788 h 5284788"/>
              <a:gd name="connsiteX6" fmla="*/ 0 w 3523280"/>
              <a:gd name="connsiteY6" fmla="*/ 5114614 h 5284788"/>
              <a:gd name="connsiteX7" fmla="*/ 0 w 3523280"/>
              <a:gd name="connsiteY7" fmla="*/ 170174 h 5284788"/>
              <a:gd name="connsiteX8" fmla="*/ 170174 w 3523280"/>
              <a:gd name="connsiteY8" fmla="*/ 0 h 5284788"/>
            </a:gdLst>
            <a:rect l="l" t="t" r="r" b="b"/>
            <a:pathLst>
              <a:path w="3523280" h="5284788">
                <a:moveTo>
                  <a:pt x="170174" y="0"/>
                </a:moveTo>
                <a:lnTo>
                  <a:pt x="3353104" y="0"/>
                </a:lnTo>
                <a:cubicBezTo>
                  <a:pt x="3447090" y="0"/>
                  <a:pt x="3523280" y="76189"/>
                  <a:pt x="3523280" y="170174"/>
                </a:cubicBezTo>
                <a:lnTo>
                  <a:pt x="3523280" y="5114614"/>
                </a:lnTo>
                <a:cubicBezTo>
                  <a:pt x="3523280" y="5208599"/>
                  <a:pt x="3447090" y="5284788"/>
                  <a:pt x="3353104" y="5284788"/>
                </a:cubicBezTo>
                <a:lnTo>
                  <a:pt x="170174" y="5284788"/>
                </a:lnTo>
                <a:cubicBezTo>
                  <a:pt x="76189" y="5284788"/>
                  <a:pt x="0" y="5208599"/>
                  <a:pt x="0" y="5114614"/>
                </a:cubicBezTo>
                <a:lnTo>
                  <a:pt x="0" y="170174"/>
                </a:lnTo>
                <a:cubicBezTo>
                  <a:pt x="0" y="76189"/>
                  <a:pt x="76189" y="0"/>
                  <a:pt x="17017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0" flipV="0">
            <a:off x="4889499" y="2791592"/>
            <a:ext cx="6423129" cy="21093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网络传输机制实验二：拥塞控制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873469" y="1801911"/>
            <a:ext cx="3368635" cy="80610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2700000" scaled="0"/>
          </a:gradFill>
          <a:ln w="635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0" flipV="0">
            <a:off x="7079225" y="1983400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6543250" y="1983401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0" flipV="0">
            <a:off x="6007275" y="1983402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0" flipV="0">
            <a:off x="5841513" y="5053336"/>
            <a:ext cx="5370922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211883" y="1683255"/>
            <a:ext cx="1880400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881135" y="5388703"/>
            <a:ext cx="1360969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147585" y="5388703"/>
            <a:ext cx="1360969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945432" y="703029"/>
            <a:ext cx="1491275" cy="19035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551984" y="4491634"/>
            <a:ext cx="455003" cy="455003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8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46014" y="4585664"/>
            <a:ext cx="266942" cy="266942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none" lIns="34290" tIns="17145" rIns="34290" bIns="1714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548572" y="3082129"/>
            <a:ext cx="455004" cy="45500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8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65745" y="3183631"/>
            <a:ext cx="220658" cy="252000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none" lIns="34290" tIns="17145" rIns="34290" bIns="1714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172988" y="4467443"/>
            <a:ext cx="43180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实现拥塞控制功能，并验证其正确性。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172988" y="3082895"/>
            <a:ext cx="4318000" cy="609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实验目标是掌握TCP拥塞控制机制，包括拥塞窗口变化和快重传快恢复。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58258" y="1559658"/>
            <a:ext cx="4973342" cy="9948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拥塞控制机制实现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实验任务与流程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381000" y="1917700"/>
            <a:ext cx="5715000" cy="3429000"/>
          </a:xfrm>
          <a:prstGeom prst="rect">
            <a:avLst/>
          </a:prstGeom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211998" y="1659773"/>
            <a:ext cx="2310908" cy="2310906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  <a:effectLst>
            <a:outerShdw dist="317500" blurRad="444500" dir="5400000" sx="92000" sy="92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849336" y="2297110"/>
            <a:ext cx="1036232" cy="1036232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173407" y="3970680"/>
            <a:ext cx="4388090" cy="677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拥塞控制算法总述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173218" y="4721285"/>
            <a:ext cx="4388469" cy="147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包括超时重传、快恢复、慢启动和拥塞避免。
状态机控制拥塞窗口变化，响应网络拥塞。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572930" y="1659773"/>
            <a:ext cx="2310908" cy="2310906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  <a:effectLst>
            <a:outerShdw dist="317500" blurRad="444500" dir="5400000" sx="92000" sy="92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534339" y="3970680"/>
            <a:ext cx="4388090" cy="677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拥塞状态机切换和窗口控制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34150" y="4721285"/>
            <a:ext cx="4388469" cy="147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tcp_congestion_control函数处理拥塞状态转移和窗口变化。
根据ACK有效性调整拥塞窗口，实现丢包和乱序处理。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139320" y="2299508"/>
            <a:ext cx="1178128" cy="1031436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设计思路——拥塞状态转移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543026" y="3666140"/>
            <a:ext cx="18000" cy="190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405405" y="3652519"/>
            <a:ext cx="18000" cy="1908000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340284" y="3578399"/>
            <a:ext cx="148242" cy="148242"/>
          </a:xfrm>
          <a:prstGeom prst="ellipse">
            <a:avLst/>
          </a:prstGeom>
          <a:solidFill>
            <a:schemeClr val="bg1"/>
          </a:solidFill>
          <a:ln w="15875" cap="rnd">
            <a:solidFill>
              <a:schemeClr val="bg1">
                <a:lumMod val="75000"/>
              </a:schemeClr>
            </a:solidFill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6" name=""/>
          <p:cNvGrpSpPr/>
          <p:nvPr/>
        </p:nvGrpSpPr>
        <p:grpSpPr>
          <a:xfrm>
            <a:off x="1686819" y="2906015"/>
            <a:ext cx="1514254" cy="1514252"/>
            <a:chOff x="1686819" y="2906015"/>
            <a:chExt cx="1514254" cy="1514252"/>
          </a:xfrm>
        </p:grpSpPr>
        <p:sp>
          <p:nvSpPr>
            <p:cNvPr id="7" name="标题 1"/>
            <p:cNvSpPr txBox="1"/>
            <p:nvPr/>
          </p:nvSpPr>
          <p:spPr>
            <a:xfrm rot="0" flipH="0" flipV="0">
              <a:off x="1852451" y="3071649"/>
              <a:ext cx="1182989" cy="118298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rnd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 rot="0" flipH="0" flipV="0">
              <a:off x="1686819" y="2906015"/>
              <a:ext cx="1514254" cy="1514252"/>
            </a:xfrm>
            <a:prstGeom prst="ellipse">
              <a:avLst/>
            </a:prstGeom>
            <a:noFill/>
            <a:ln w="15875" cap="rnd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0" flipH="0" flipV="0">
              <a:off x="2177246" y="3411771"/>
              <a:ext cx="533400" cy="502741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0" name="标题 1"/>
          <p:cNvSpPr txBox="1"/>
          <p:nvPr/>
        </p:nvSpPr>
        <p:spPr>
          <a:xfrm rot="0" flipH="0" flipV="0">
            <a:off x="6477904" y="3591099"/>
            <a:ext cx="148242" cy="148242"/>
          </a:xfrm>
          <a:prstGeom prst="ellipse">
            <a:avLst/>
          </a:prstGeom>
          <a:solidFill>
            <a:schemeClr val="bg1"/>
          </a:solidFill>
          <a:ln w="15875" cap="rnd">
            <a:solidFill>
              <a:schemeClr val="accent1"/>
            </a:solidFill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"/>
          <p:cNvGrpSpPr/>
          <p:nvPr/>
        </p:nvGrpSpPr>
        <p:grpSpPr>
          <a:xfrm>
            <a:off x="6824438" y="2918715"/>
            <a:ext cx="1514254" cy="1514252"/>
            <a:chOff x="6824438" y="2918715"/>
            <a:chExt cx="1514254" cy="1514252"/>
          </a:xfrm>
        </p:grpSpPr>
        <p:sp>
          <p:nvSpPr>
            <p:cNvPr id="12" name="标题 1"/>
            <p:cNvSpPr txBox="1"/>
            <p:nvPr/>
          </p:nvSpPr>
          <p:spPr>
            <a:xfrm rot="0" flipH="0" flipV="0">
              <a:off x="6990071" y="3084349"/>
              <a:ext cx="1182989" cy="118298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rnd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0" flipH="0" flipV="0">
              <a:off x="6824438" y="2918715"/>
              <a:ext cx="1514254" cy="1514252"/>
            </a:xfrm>
            <a:prstGeom prst="ellipse">
              <a:avLst/>
            </a:prstGeom>
            <a:noFill/>
            <a:ln w="15875" cap="rnd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0" flipH="0" flipV="0">
              <a:off x="7344128" y="3398520"/>
              <a:ext cx="492411" cy="533400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5" name="标题 1"/>
          <p:cNvSpPr txBox="1"/>
          <p:nvPr/>
        </p:nvSpPr>
        <p:spPr>
          <a:xfrm rot="0" flipH="0" flipV="0">
            <a:off x="1602078" y="4607438"/>
            <a:ext cx="4226868" cy="10496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更新发送窗口和数据包发送逻辑，考虑拥塞窗口影响。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739699" y="4607438"/>
            <a:ext cx="4214168" cy="9551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重发定时器队列扫描函数更新，实现拥塞控制。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351099" y="1307442"/>
            <a:ext cx="9609001" cy="12784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发送窗口维护和数据包发送更新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已写函数的修改：实现拥塞控制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8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622300" y="522514"/>
            <a:ext cx="10883900" cy="5805715"/>
          </a:xfrm>
          <a:prstGeom prst="roundRect">
            <a:avLst>
              <a:gd name="adj" fmla="val 3761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dist="38100" blurRad="50800" dir="2700000" sx="100000" sy="100000" kx="0" ky="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906864" y="701293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671975" y="659151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78E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2024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5745975" y="864006"/>
            <a:ext cx="2915365" cy="741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912803" y="836612"/>
            <a:ext cx="3468669" cy="5373688"/>
          </a:xfrm>
          <a:prstGeom prst="roundRect">
            <a:avLst>
              <a:gd name="adj" fmla="val 4830"/>
            </a:avLst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31316" t="0" r="31316" b="0"/>
          <a:stretch>
            <a:fillRect/>
          </a:stretch>
        </p:blipFill>
        <p:spPr>
          <a:xfrm rot="0" flipH="1" flipV="0">
            <a:off x="1043911" y="836612"/>
            <a:ext cx="3523280" cy="5284788"/>
          </a:xfrm>
          <a:custGeom>
            <a:avLst/>
            <a:gdLst>
              <a:gd name="connsiteX0" fmla="*/ 170174 w 3523280"/>
              <a:gd name="connsiteY0" fmla="*/ 0 h 5284788"/>
              <a:gd name="connsiteX1" fmla="*/ 3353104 w 3523280"/>
              <a:gd name="connsiteY1" fmla="*/ 0 h 5284788"/>
              <a:gd name="connsiteX2" fmla="*/ 3523280 w 3523280"/>
              <a:gd name="connsiteY2" fmla="*/ 170174 h 5284788"/>
              <a:gd name="connsiteX3" fmla="*/ 3523280 w 3523280"/>
              <a:gd name="connsiteY3" fmla="*/ 5114614 h 5284788"/>
              <a:gd name="connsiteX4" fmla="*/ 3353104 w 3523280"/>
              <a:gd name="connsiteY4" fmla="*/ 5284788 h 5284788"/>
              <a:gd name="connsiteX5" fmla="*/ 170174 w 3523280"/>
              <a:gd name="connsiteY5" fmla="*/ 5284788 h 5284788"/>
              <a:gd name="connsiteX6" fmla="*/ 0 w 3523280"/>
              <a:gd name="connsiteY6" fmla="*/ 5114614 h 5284788"/>
              <a:gd name="connsiteX7" fmla="*/ 0 w 3523280"/>
              <a:gd name="connsiteY7" fmla="*/ 170174 h 5284788"/>
              <a:gd name="connsiteX8" fmla="*/ 170174 w 3523280"/>
              <a:gd name="connsiteY8" fmla="*/ 0 h 5284788"/>
            </a:gdLst>
            <a:rect l="l" t="t" r="r" b="b"/>
            <a:pathLst>
              <a:path w="3523280" h="5284788">
                <a:moveTo>
                  <a:pt x="170174" y="0"/>
                </a:moveTo>
                <a:lnTo>
                  <a:pt x="3353104" y="0"/>
                </a:lnTo>
                <a:cubicBezTo>
                  <a:pt x="3447090" y="0"/>
                  <a:pt x="3523280" y="76189"/>
                  <a:pt x="3523280" y="170174"/>
                </a:cubicBezTo>
                <a:lnTo>
                  <a:pt x="3523280" y="5114614"/>
                </a:lnTo>
                <a:cubicBezTo>
                  <a:pt x="3523280" y="5208599"/>
                  <a:pt x="3447090" y="5284788"/>
                  <a:pt x="3353104" y="5284788"/>
                </a:cubicBezTo>
                <a:lnTo>
                  <a:pt x="170174" y="5284788"/>
                </a:lnTo>
                <a:cubicBezTo>
                  <a:pt x="76189" y="5284788"/>
                  <a:pt x="0" y="5208599"/>
                  <a:pt x="0" y="5114614"/>
                </a:cubicBezTo>
                <a:lnTo>
                  <a:pt x="0" y="170174"/>
                </a:lnTo>
                <a:cubicBezTo>
                  <a:pt x="0" y="76189"/>
                  <a:pt x="76189" y="0"/>
                  <a:pt x="17017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0" flipV="0">
            <a:off x="4889499" y="2791592"/>
            <a:ext cx="6423129" cy="21093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视频流媒体实验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873469" y="1801911"/>
            <a:ext cx="3368635" cy="80610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2700000" scaled="0"/>
          </a:gradFill>
          <a:ln w="635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0" flipV="0">
            <a:off x="7079225" y="1983400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6543250" y="1983401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0" flipV="0">
            <a:off x="6007275" y="1983402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0" flipV="0">
            <a:off x="5841513" y="5053336"/>
            <a:ext cx="5370922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211883" y="1683255"/>
            <a:ext cx="1880400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881135" y="5388703"/>
            <a:ext cx="1360969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147585" y="5388703"/>
            <a:ext cx="1360969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945432" y="703029"/>
            <a:ext cx="1491275" cy="19035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7903946" y="2611120"/>
            <a:ext cx="3621304" cy="58022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78E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实验过程和数据收集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903946" y="3260063"/>
            <a:ext cx="3621304" cy="230736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执行run_abr_exp.py脚本，指定ABR算法，记录码率、卡顿等日志信息。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6750" y="2611120"/>
            <a:ext cx="3621304" cy="58022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78E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实验目的概述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6750" y="3260063"/>
            <a:ext cx="3621304" cy="230736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本次实验旨在通过自动化脚本运行ABR算法，获取视频播放过程中的日志信息，对比不同ABR算法的QoE和缓冲区重填时间与比特率关系。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950415" y="2708868"/>
            <a:ext cx="2596279" cy="2466888"/>
          </a:xfrm>
          <a:custGeom>
            <a:avLst/>
            <a:gdLst>
              <a:gd name="connsiteX0" fmla="*/ 0 w 3098800"/>
              <a:gd name="connsiteY0" fmla="*/ 0 h 2944368"/>
              <a:gd name="connsiteX1" fmla="*/ 3098800 w 3098800"/>
              <a:gd name="connsiteY1" fmla="*/ 0 h 2944368"/>
              <a:gd name="connsiteX2" fmla="*/ 3098800 w 3098800"/>
              <a:gd name="connsiteY2" fmla="*/ 2530348 h 2944368"/>
              <a:gd name="connsiteX3" fmla="*/ 3098800 w 3098800"/>
              <a:gd name="connsiteY3" fmla="*/ 2676514 h 2944368"/>
              <a:gd name="connsiteX4" fmla="*/ 3098800 w 3098800"/>
              <a:gd name="connsiteY4" fmla="*/ 2712720 h 2944368"/>
              <a:gd name="connsiteX5" fmla="*/ 3095150 w 3098800"/>
              <a:gd name="connsiteY5" fmla="*/ 2712720 h 2944368"/>
              <a:gd name="connsiteX6" fmla="*/ 3093358 w 3098800"/>
              <a:gd name="connsiteY6" fmla="*/ 2730496 h 2944368"/>
              <a:gd name="connsiteX7" fmla="*/ 2830946 w 3098800"/>
              <a:gd name="connsiteY7" fmla="*/ 2944368 h 2944368"/>
              <a:gd name="connsiteX8" fmla="*/ 267854 w 3098800"/>
              <a:gd name="connsiteY8" fmla="*/ 2944368 h 2944368"/>
              <a:gd name="connsiteX9" fmla="*/ 5442 w 3098800"/>
              <a:gd name="connsiteY9" fmla="*/ 2730496 h 2944368"/>
              <a:gd name="connsiteX10" fmla="*/ 3650 w 3098800"/>
              <a:gd name="connsiteY10" fmla="*/ 2712720 h 2944368"/>
              <a:gd name="connsiteX11" fmla="*/ 0 w 3098800"/>
              <a:gd name="connsiteY11" fmla="*/ 2712720 h 2944368"/>
              <a:gd name="connsiteX12" fmla="*/ 0 w 3098800"/>
              <a:gd name="connsiteY12" fmla="*/ 2676514 h 2944368"/>
              <a:gd name="connsiteX13" fmla="*/ 0 w 3098800"/>
              <a:gd name="connsiteY13" fmla="*/ 2530348 h 2944368"/>
            </a:gdLst>
            <a:rect l="l" t="t" r="r" b="b"/>
            <a:pathLst>
              <a:path w="3098800" h="2944368">
                <a:moveTo>
                  <a:pt x="0" y="0"/>
                </a:moveTo>
                <a:lnTo>
                  <a:pt x="3098800" y="0"/>
                </a:lnTo>
                <a:lnTo>
                  <a:pt x="3098800" y="2530348"/>
                </a:lnTo>
                <a:lnTo>
                  <a:pt x="3098800" y="2676514"/>
                </a:lnTo>
                <a:lnTo>
                  <a:pt x="3098800" y="2712720"/>
                </a:lnTo>
                <a:lnTo>
                  <a:pt x="3095150" y="2712720"/>
                </a:lnTo>
                <a:lnTo>
                  <a:pt x="3093358" y="2730496"/>
                </a:lnTo>
                <a:cubicBezTo>
                  <a:pt x="3068382" y="2852553"/>
                  <a:pt x="2960387" y="2944368"/>
                  <a:pt x="2830946" y="2944368"/>
                </a:cubicBezTo>
                <a:lnTo>
                  <a:pt x="267854" y="2944368"/>
                </a:lnTo>
                <a:cubicBezTo>
                  <a:pt x="138414" y="2944368"/>
                  <a:pt x="30418" y="2852553"/>
                  <a:pt x="5442" y="2730496"/>
                </a:cubicBezTo>
                <a:lnTo>
                  <a:pt x="3650" y="2712720"/>
                </a:lnTo>
                <a:lnTo>
                  <a:pt x="0" y="2712720"/>
                </a:lnTo>
                <a:lnTo>
                  <a:pt x="0" y="2676514"/>
                </a:lnTo>
                <a:lnTo>
                  <a:pt x="0" y="25303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tx1">
                <a:lumMod val="85000"/>
                <a:lumOff val="15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950415" y="2387526"/>
            <a:ext cx="2596279" cy="346879"/>
          </a:xfrm>
          <a:custGeom>
            <a:avLst/>
            <a:gdLst>
              <a:gd name="connsiteX0" fmla="*/ 267854 w 3098800"/>
              <a:gd name="connsiteY0" fmla="*/ 0 h 414020"/>
              <a:gd name="connsiteX1" fmla="*/ 2830946 w 3098800"/>
              <a:gd name="connsiteY1" fmla="*/ 0 h 414020"/>
              <a:gd name="connsiteX2" fmla="*/ 3098800 w 3098800"/>
              <a:gd name="connsiteY2" fmla="*/ 267854 h 414020"/>
              <a:gd name="connsiteX3" fmla="*/ 3098800 w 3098800"/>
              <a:gd name="connsiteY3" fmla="*/ 414020 h 414020"/>
              <a:gd name="connsiteX4" fmla="*/ 0 w 3098800"/>
              <a:gd name="connsiteY4" fmla="*/ 414020 h 414020"/>
              <a:gd name="connsiteX5" fmla="*/ 0 w 3098800"/>
              <a:gd name="connsiteY5" fmla="*/ 267854 h 414020"/>
              <a:gd name="connsiteX6" fmla="*/ 267854 w 3098800"/>
              <a:gd name="connsiteY6" fmla="*/ 0 h 414020"/>
            </a:gdLst>
            <a:rect l="l" t="t" r="r" b="b"/>
            <a:pathLst>
              <a:path w="3098800" h="414020">
                <a:moveTo>
                  <a:pt x="267854" y="0"/>
                </a:moveTo>
                <a:lnTo>
                  <a:pt x="2830946" y="0"/>
                </a:lnTo>
                <a:cubicBezTo>
                  <a:pt x="2978878" y="0"/>
                  <a:pt x="3098800" y="119922"/>
                  <a:pt x="3098800" y="267854"/>
                </a:cubicBezTo>
                <a:lnTo>
                  <a:pt x="3098800" y="414020"/>
                </a:lnTo>
                <a:lnTo>
                  <a:pt x="0" y="414020"/>
                </a:lnTo>
                <a:lnTo>
                  <a:pt x="0" y="267854"/>
                </a:lnTo>
                <a:cubicBezTo>
                  <a:pt x="0" y="119922"/>
                  <a:pt x="119922" y="0"/>
                  <a:pt x="267854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tx1">
                <a:lumMod val="85000"/>
                <a:lumOff val="15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731208" y="2527129"/>
            <a:ext cx="102149" cy="10214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991686" y="2527129"/>
            <a:ext cx="102149" cy="10214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252166" y="2527129"/>
            <a:ext cx="102149" cy="10214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666748" y="2612858"/>
            <a:ext cx="1301740" cy="1705661"/>
          </a:xfrm>
          <a:prstGeom prst="roundRect">
            <a:avLst>
              <a:gd name="adj" fmla="val 9217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75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774975" y="2731307"/>
            <a:ext cx="1085285" cy="57430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774975" y="2907185"/>
            <a:ext cx="1085285" cy="57430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774975" y="3083064"/>
            <a:ext cx="1085285" cy="57430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802906" y="2844777"/>
            <a:ext cx="2596279" cy="2201301"/>
          </a:xfrm>
          <a:prstGeom prst="roundRect">
            <a:avLst>
              <a:gd name="adj" fmla="val 846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tx1">
                <a:lumMod val="85000"/>
                <a:lumOff val="15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1957" t="449" r="14023" b="2697"/>
          <a:stretch>
            <a:fillRect/>
          </a:stretch>
        </p:blipFill>
        <p:spPr>
          <a:xfrm rot="0" flipH="0" flipV="0">
            <a:off x="4802906" y="2844777"/>
            <a:ext cx="2596279" cy="2201301"/>
          </a:xfrm>
          <a:custGeom>
            <a:avLst/>
            <a:gdLst/>
            <a:rect l="l" t="t" r="r" b="b"/>
            <a:pathLst>
              <a:path w="2596279" h="2201301">
                <a:moveTo>
                  <a:pt x="186275" y="0"/>
                </a:moveTo>
                <a:lnTo>
                  <a:pt x="2410004" y="0"/>
                </a:lnTo>
                <a:cubicBezTo>
                  <a:pt x="2512881" y="0"/>
                  <a:pt x="2596279" y="83398"/>
                  <a:pt x="2596279" y="186274"/>
                </a:cubicBezTo>
                <a:lnTo>
                  <a:pt x="2596279" y="2015027"/>
                </a:lnTo>
                <a:cubicBezTo>
                  <a:pt x="2596279" y="2117903"/>
                  <a:pt x="2512881" y="2201301"/>
                  <a:pt x="2410004" y="2201301"/>
                </a:cubicBezTo>
                <a:lnTo>
                  <a:pt x="186275" y="2201301"/>
                </a:lnTo>
                <a:cubicBezTo>
                  <a:pt x="83398" y="2201301"/>
                  <a:pt x="0" y="2117903"/>
                  <a:pt x="0" y="2015027"/>
                </a:cubicBezTo>
                <a:lnTo>
                  <a:pt x="0" y="186274"/>
                </a:lnTo>
                <a:cubicBezTo>
                  <a:pt x="0" y="83398"/>
                  <a:pt x="83398" y="0"/>
                  <a:pt x="18627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 rot="0" flipH="0" flipV="0">
            <a:off x="6495771" y="4611975"/>
            <a:ext cx="893154" cy="893154"/>
          </a:xfrm>
          <a:prstGeom prst="pie">
            <a:avLst>
              <a:gd name="adj1" fmla="val 12691216"/>
              <a:gd name="adj2" fmla="val 1712659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534077" y="4646024"/>
            <a:ext cx="893154" cy="893154"/>
          </a:xfrm>
          <a:prstGeom prst="pie">
            <a:avLst>
              <a:gd name="adj1" fmla="val 17923227"/>
              <a:gd name="adj2" fmla="val 10428921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21196727" flipH="0" flipV="0">
            <a:off x="6334037" y="4594950"/>
            <a:ext cx="893154" cy="893154"/>
          </a:xfrm>
          <a:prstGeom prst="pie">
            <a:avLst>
              <a:gd name="adj1" fmla="val 10927242"/>
              <a:gd name="adj2" fmla="val 1208578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501190" y="3625658"/>
            <a:ext cx="534096" cy="53409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tx1">
                <a:lumMod val="85000"/>
                <a:lumOff val="15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638809" y="3736383"/>
            <a:ext cx="264457" cy="28647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87400" y="615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实验目的和过程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0800000" flipH="0" flipV="0">
            <a:off x="243330" y="363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-290621" y="363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32699" r="0" b="32699"/>
          <a:stretch>
            <a:fillRect/>
          </a:stretch>
        </p:blipFill>
        <p:spPr>
          <a:xfrm rot="0" flipH="0" flipV="0">
            <a:off x="0" y="4493623"/>
            <a:ext cx="12192000" cy="2364377"/>
          </a:xfrm>
          <a:custGeom>
            <a:avLst/>
            <a:gdLst/>
            <a:rect l="l" t="t" r="r" b="b"/>
            <a:pathLst>
              <a:path w="12192000" h="2364377">
                <a:moveTo>
                  <a:pt x="0" y="0"/>
                </a:moveTo>
                <a:lnTo>
                  <a:pt x="12192000" y="0"/>
                </a:lnTo>
                <a:lnTo>
                  <a:pt x="12192000" y="2364377"/>
                </a:lnTo>
                <a:lnTo>
                  <a:pt x="0" y="236437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4493623"/>
            <a:ext cx="12192000" cy="236437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9000"/>
                </a:schemeClr>
              </a:gs>
              <a:gs pos="100000">
                <a:schemeClr val="accent1">
                  <a:lumMod val="60000"/>
                  <a:lumOff val="40000"/>
                  <a:alpha val="59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12799" y="1325880"/>
            <a:ext cx="5087691" cy="4890951"/>
          </a:xfrm>
          <a:prstGeom prst="roundRect">
            <a:avLst>
              <a:gd name="adj" fmla="val 5119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342900" dir="0" sx="102000" sy="102000" kx="0" ky="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39864" y="2057072"/>
            <a:ext cx="4633562" cy="23777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MPC算法QoE最高，其次是BB算法，RB算法表现最差。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13114" y="1320548"/>
            <a:ext cx="4363477" cy="523745"/>
          </a:xfrm>
          <a:prstGeom prst="round2DiagRect">
            <a:avLst>
              <a:gd name="adj1" fmla="val 28766"/>
              <a:gd name="adj2" fmla="val 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5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QoE结果对比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800000" flipH="0" flipV="0">
            <a:off x="5488098" y="4580528"/>
            <a:ext cx="256792" cy="244023"/>
          </a:xfrm>
          <a:custGeom>
            <a:avLst/>
            <a:gdLst>
              <a:gd name="connsiteX0" fmla="*/ 504933 w 1009867"/>
              <a:gd name="connsiteY0" fmla="*/ 1009867 h 1009867"/>
              <a:gd name="connsiteX1" fmla="*/ 504934 w 1009867"/>
              <a:gd name="connsiteY1" fmla="*/ 1009866 h 1009867"/>
              <a:gd name="connsiteX2" fmla="*/ 373440 w 1009867"/>
              <a:gd name="connsiteY2" fmla="*/ 878372 h 1009867"/>
              <a:gd name="connsiteX3" fmla="*/ 373440 w 1009867"/>
              <a:gd name="connsiteY3" fmla="*/ 636427 h 1009867"/>
              <a:gd name="connsiteX4" fmla="*/ 131494 w 1009867"/>
              <a:gd name="connsiteY4" fmla="*/ 636427 h 1009867"/>
              <a:gd name="connsiteX5" fmla="*/ 0 w 1009867"/>
              <a:gd name="connsiteY5" fmla="*/ 504933 h 1009867"/>
              <a:gd name="connsiteX6" fmla="*/ 131494 w 1009867"/>
              <a:gd name="connsiteY6" fmla="*/ 373439 h 1009867"/>
              <a:gd name="connsiteX7" fmla="*/ 373440 w 1009867"/>
              <a:gd name="connsiteY7" fmla="*/ 373439 h 1009867"/>
              <a:gd name="connsiteX8" fmla="*/ 373440 w 1009867"/>
              <a:gd name="connsiteY8" fmla="*/ 131494 h 1009867"/>
              <a:gd name="connsiteX9" fmla="*/ 504934 w 1009867"/>
              <a:gd name="connsiteY9" fmla="*/ 0 h 1009867"/>
              <a:gd name="connsiteX10" fmla="*/ 636428 w 1009867"/>
              <a:gd name="connsiteY10" fmla="*/ 131494 h 1009867"/>
              <a:gd name="connsiteX11" fmla="*/ 636428 w 1009867"/>
              <a:gd name="connsiteY11" fmla="*/ 373439 h 1009867"/>
              <a:gd name="connsiteX12" fmla="*/ 878373 w 1009867"/>
              <a:gd name="connsiteY12" fmla="*/ 373440 h 1009867"/>
              <a:gd name="connsiteX13" fmla="*/ 1009867 w 1009867"/>
              <a:gd name="connsiteY13" fmla="*/ 504934 h 1009867"/>
              <a:gd name="connsiteX14" fmla="*/ 1009866 w 1009867"/>
              <a:gd name="connsiteY14" fmla="*/ 504933 h 1009867"/>
              <a:gd name="connsiteX15" fmla="*/ 878372 w 1009867"/>
              <a:gd name="connsiteY15" fmla="*/ 636427 h 1009867"/>
              <a:gd name="connsiteX16" fmla="*/ 636428 w 1009867"/>
              <a:gd name="connsiteY16" fmla="*/ 636427 h 1009867"/>
              <a:gd name="connsiteX17" fmla="*/ 636427 w 1009867"/>
              <a:gd name="connsiteY17" fmla="*/ 878373 h 1009867"/>
              <a:gd name="connsiteX18" fmla="*/ 504933 w 1009867"/>
              <a:gd name="connsiteY18" fmla="*/ 1009867 h 1009867"/>
            </a:gdLst>
            <a:rect l="l" t="t" r="r" b="b"/>
            <a:pathLst>
              <a:path w="1009867" h="1009867">
                <a:moveTo>
                  <a:pt x="504933" y="1009867"/>
                </a:moveTo>
                <a:lnTo>
                  <a:pt x="504934" y="1009866"/>
                </a:lnTo>
                <a:cubicBezTo>
                  <a:pt x="432312" y="1009866"/>
                  <a:pt x="373440" y="950994"/>
                  <a:pt x="373440" y="878372"/>
                </a:cubicBezTo>
                <a:lnTo>
                  <a:pt x="373440" y="636427"/>
                </a:lnTo>
                <a:lnTo>
                  <a:pt x="131494" y="636427"/>
                </a:lnTo>
                <a:cubicBezTo>
                  <a:pt x="58872" y="636427"/>
                  <a:pt x="0" y="577555"/>
                  <a:pt x="0" y="504933"/>
                </a:cubicBezTo>
                <a:cubicBezTo>
                  <a:pt x="0" y="432311"/>
                  <a:pt x="58872" y="373439"/>
                  <a:pt x="131494" y="373439"/>
                </a:cubicBezTo>
                <a:lnTo>
                  <a:pt x="373440" y="373439"/>
                </a:lnTo>
                <a:lnTo>
                  <a:pt x="373440" y="131494"/>
                </a:lnTo>
                <a:cubicBezTo>
                  <a:pt x="373440" y="58872"/>
                  <a:pt x="432312" y="0"/>
                  <a:pt x="504934" y="0"/>
                </a:cubicBezTo>
                <a:cubicBezTo>
                  <a:pt x="577556" y="0"/>
                  <a:pt x="636428" y="58872"/>
                  <a:pt x="636428" y="131494"/>
                </a:cubicBezTo>
                <a:lnTo>
                  <a:pt x="636428" y="373439"/>
                </a:lnTo>
                <a:lnTo>
                  <a:pt x="878373" y="373440"/>
                </a:lnTo>
                <a:cubicBezTo>
                  <a:pt x="950995" y="373440"/>
                  <a:pt x="1009867" y="432312"/>
                  <a:pt x="1009867" y="504934"/>
                </a:cubicBezTo>
                <a:lnTo>
                  <a:pt x="1009866" y="504933"/>
                </a:lnTo>
                <a:cubicBezTo>
                  <a:pt x="1009866" y="577555"/>
                  <a:pt x="950994" y="636427"/>
                  <a:pt x="878372" y="636427"/>
                </a:cubicBezTo>
                <a:lnTo>
                  <a:pt x="636428" y="636427"/>
                </a:lnTo>
                <a:lnTo>
                  <a:pt x="636427" y="878373"/>
                </a:lnTo>
                <a:cubicBezTo>
                  <a:pt x="636427" y="950995"/>
                  <a:pt x="577555" y="1009867"/>
                  <a:pt x="504933" y="100986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278808" y="1325880"/>
            <a:ext cx="5087691" cy="4903651"/>
          </a:xfrm>
          <a:prstGeom prst="roundRect">
            <a:avLst>
              <a:gd name="adj" fmla="val 5119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342900" dir="0" sx="102000" sy="102000" kx="0" ky="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05873" y="2057072"/>
            <a:ext cx="4633562" cy="23777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MPC算法重填时间最短且比特率最高，BB算法次之，RB算法最差。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279124" y="1320548"/>
            <a:ext cx="4401577" cy="523745"/>
          </a:xfrm>
          <a:prstGeom prst="round2DiagRect">
            <a:avLst>
              <a:gd name="adj1" fmla="val 28766"/>
              <a:gd name="adj2" fmla="val 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5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缓冲区重填时间与比特率关系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 flipH="0" flipV="0">
            <a:off x="10954108" y="4580528"/>
            <a:ext cx="256792" cy="244023"/>
          </a:xfrm>
          <a:custGeom>
            <a:avLst/>
            <a:gdLst>
              <a:gd name="connsiteX0" fmla="*/ 504933 w 1009867"/>
              <a:gd name="connsiteY0" fmla="*/ 1009867 h 1009867"/>
              <a:gd name="connsiteX1" fmla="*/ 504934 w 1009867"/>
              <a:gd name="connsiteY1" fmla="*/ 1009866 h 1009867"/>
              <a:gd name="connsiteX2" fmla="*/ 373440 w 1009867"/>
              <a:gd name="connsiteY2" fmla="*/ 878372 h 1009867"/>
              <a:gd name="connsiteX3" fmla="*/ 373440 w 1009867"/>
              <a:gd name="connsiteY3" fmla="*/ 636427 h 1009867"/>
              <a:gd name="connsiteX4" fmla="*/ 131494 w 1009867"/>
              <a:gd name="connsiteY4" fmla="*/ 636427 h 1009867"/>
              <a:gd name="connsiteX5" fmla="*/ 0 w 1009867"/>
              <a:gd name="connsiteY5" fmla="*/ 504933 h 1009867"/>
              <a:gd name="connsiteX6" fmla="*/ 131494 w 1009867"/>
              <a:gd name="connsiteY6" fmla="*/ 373439 h 1009867"/>
              <a:gd name="connsiteX7" fmla="*/ 373440 w 1009867"/>
              <a:gd name="connsiteY7" fmla="*/ 373439 h 1009867"/>
              <a:gd name="connsiteX8" fmla="*/ 373440 w 1009867"/>
              <a:gd name="connsiteY8" fmla="*/ 131494 h 1009867"/>
              <a:gd name="connsiteX9" fmla="*/ 504934 w 1009867"/>
              <a:gd name="connsiteY9" fmla="*/ 0 h 1009867"/>
              <a:gd name="connsiteX10" fmla="*/ 636428 w 1009867"/>
              <a:gd name="connsiteY10" fmla="*/ 131494 h 1009867"/>
              <a:gd name="connsiteX11" fmla="*/ 636428 w 1009867"/>
              <a:gd name="connsiteY11" fmla="*/ 373439 h 1009867"/>
              <a:gd name="connsiteX12" fmla="*/ 878373 w 1009867"/>
              <a:gd name="connsiteY12" fmla="*/ 373440 h 1009867"/>
              <a:gd name="connsiteX13" fmla="*/ 1009867 w 1009867"/>
              <a:gd name="connsiteY13" fmla="*/ 504934 h 1009867"/>
              <a:gd name="connsiteX14" fmla="*/ 1009866 w 1009867"/>
              <a:gd name="connsiteY14" fmla="*/ 504933 h 1009867"/>
              <a:gd name="connsiteX15" fmla="*/ 878372 w 1009867"/>
              <a:gd name="connsiteY15" fmla="*/ 636427 h 1009867"/>
              <a:gd name="connsiteX16" fmla="*/ 636428 w 1009867"/>
              <a:gd name="connsiteY16" fmla="*/ 636427 h 1009867"/>
              <a:gd name="connsiteX17" fmla="*/ 636427 w 1009867"/>
              <a:gd name="connsiteY17" fmla="*/ 878373 h 1009867"/>
              <a:gd name="connsiteX18" fmla="*/ 504933 w 1009867"/>
              <a:gd name="connsiteY18" fmla="*/ 1009867 h 1009867"/>
            </a:gdLst>
            <a:rect l="l" t="t" r="r" b="b"/>
            <a:pathLst>
              <a:path w="1009867" h="1009867">
                <a:moveTo>
                  <a:pt x="504933" y="1009867"/>
                </a:moveTo>
                <a:lnTo>
                  <a:pt x="504934" y="1009866"/>
                </a:lnTo>
                <a:cubicBezTo>
                  <a:pt x="432312" y="1009866"/>
                  <a:pt x="373440" y="950994"/>
                  <a:pt x="373440" y="878372"/>
                </a:cubicBezTo>
                <a:lnTo>
                  <a:pt x="373440" y="636427"/>
                </a:lnTo>
                <a:lnTo>
                  <a:pt x="131494" y="636427"/>
                </a:lnTo>
                <a:cubicBezTo>
                  <a:pt x="58872" y="636427"/>
                  <a:pt x="0" y="577555"/>
                  <a:pt x="0" y="504933"/>
                </a:cubicBezTo>
                <a:cubicBezTo>
                  <a:pt x="0" y="432311"/>
                  <a:pt x="58872" y="373439"/>
                  <a:pt x="131494" y="373439"/>
                </a:cubicBezTo>
                <a:lnTo>
                  <a:pt x="373440" y="373439"/>
                </a:lnTo>
                <a:lnTo>
                  <a:pt x="373440" y="131494"/>
                </a:lnTo>
                <a:cubicBezTo>
                  <a:pt x="373440" y="58872"/>
                  <a:pt x="432312" y="0"/>
                  <a:pt x="504934" y="0"/>
                </a:cubicBezTo>
                <a:cubicBezTo>
                  <a:pt x="577556" y="0"/>
                  <a:pt x="636428" y="58872"/>
                  <a:pt x="636428" y="131494"/>
                </a:cubicBezTo>
                <a:lnTo>
                  <a:pt x="636428" y="373439"/>
                </a:lnTo>
                <a:lnTo>
                  <a:pt x="878373" y="373440"/>
                </a:lnTo>
                <a:cubicBezTo>
                  <a:pt x="950995" y="373440"/>
                  <a:pt x="1009867" y="432312"/>
                  <a:pt x="1009867" y="504934"/>
                </a:cubicBezTo>
                <a:lnTo>
                  <a:pt x="1009866" y="504933"/>
                </a:lnTo>
                <a:cubicBezTo>
                  <a:pt x="1009866" y="577555"/>
                  <a:pt x="950994" y="636427"/>
                  <a:pt x="878372" y="636427"/>
                </a:cubicBezTo>
                <a:lnTo>
                  <a:pt x="636428" y="636427"/>
                </a:lnTo>
                <a:lnTo>
                  <a:pt x="636427" y="878373"/>
                </a:lnTo>
                <a:cubicBezTo>
                  <a:pt x="636427" y="950995"/>
                  <a:pt x="577555" y="1009867"/>
                  <a:pt x="504933" y="100986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14400" y="742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实验结果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0800000" flipH="0" flipV="0">
            <a:off x="370330" y="490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-163621" y="490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1975485" y="2717800"/>
            <a:ext cx="2754630" cy="3429000"/>
          </a:xfrm>
          <a:prstGeom prst="rect">
            <a:avLst/>
          </a:prstGeom>
        </p:spPr>
      </p:pic>
      <p:pic>
        <p:nvPicPr>
          <p:cNvPr id="16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614063" y="2806700"/>
            <a:ext cx="4348674" cy="3429000"/>
          </a:xfrm>
          <a:prstGeom prst="rect">
            <a:avLst/>
          </a:prstGeom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727955" y="2012786"/>
            <a:ext cx="5163149" cy="3307742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1">
            <a:off x="727955" y="1798100"/>
            <a:ext cx="1665370" cy="870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20824" y="2902455"/>
            <a:ext cx="4777409" cy="2120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MPC基于最优控制理论，能根据网络状态选择最优码率。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20825" y="2243375"/>
            <a:ext cx="4777409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MPC算法优势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237941" y="2012786"/>
            <a:ext cx="5163149" cy="3307742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1">
            <a:off x="6237941" y="1798100"/>
            <a:ext cx="1665370" cy="8702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430810" y="2902455"/>
            <a:ext cx="4777409" cy="2120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BB基于带宽预测选择码率，RB算法因缓冲区状态更新不及时导致QoE最差。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430811" y="2243375"/>
            <a:ext cx="4777409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BB和RB算法局限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1">
            <a:off x="5819330" y="4840800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1">
            <a:off x="5633643" y="5029453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1">
            <a:off x="11334884" y="4840800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1">
            <a:off x="11149197" y="5029453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41400" y="869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结果原因分析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0" flipV="0">
            <a:off x="497330" y="617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-36621" y="617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8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622300" y="522514"/>
            <a:ext cx="10883900" cy="5805715"/>
          </a:xfrm>
          <a:prstGeom prst="roundRect">
            <a:avLst>
              <a:gd name="adj" fmla="val 3761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dist="38100" blurRad="50800" dir="2700000" sx="100000" sy="100000" kx="0" ky="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906864" y="701293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671975" y="659151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78E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2024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5745975" y="864006"/>
            <a:ext cx="2915365" cy="741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912803" y="836612"/>
            <a:ext cx="3468669" cy="5373688"/>
          </a:xfrm>
          <a:prstGeom prst="roundRect">
            <a:avLst>
              <a:gd name="adj" fmla="val 4830"/>
            </a:avLst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31316" t="0" r="31316" b="0"/>
          <a:stretch>
            <a:fillRect/>
          </a:stretch>
        </p:blipFill>
        <p:spPr>
          <a:xfrm rot="0" flipH="1" flipV="0">
            <a:off x="1043911" y="836612"/>
            <a:ext cx="3523280" cy="5284788"/>
          </a:xfrm>
          <a:custGeom>
            <a:avLst/>
            <a:gdLst>
              <a:gd name="connsiteX0" fmla="*/ 170174 w 3523280"/>
              <a:gd name="connsiteY0" fmla="*/ 0 h 5284788"/>
              <a:gd name="connsiteX1" fmla="*/ 3353104 w 3523280"/>
              <a:gd name="connsiteY1" fmla="*/ 0 h 5284788"/>
              <a:gd name="connsiteX2" fmla="*/ 3523280 w 3523280"/>
              <a:gd name="connsiteY2" fmla="*/ 170174 h 5284788"/>
              <a:gd name="connsiteX3" fmla="*/ 3523280 w 3523280"/>
              <a:gd name="connsiteY3" fmla="*/ 5114614 h 5284788"/>
              <a:gd name="connsiteX4" fmla="*/ 3353104 w 3523280"/>
              <a:gd name="connsiteY4" fmla="*/ 5284788 h 5284788"/>
              <a:gd name="connsiteX5" fmla="*/ 170174 w 3523280"/>
              <a:gd name="connsiteY5" fmla="*/ 5284788 h 5284788"/>
              <a:gd name="connsiteX6" fmla="*/ 0 w 3523280"/>
              <a:gd name="connsiteY6" fmla="*/ 5114614 h 5284788"/>
              <a:gd name="connsiteX7" fmla="*/ 0 w 3523280"/>
              <a:gd name="connsiteY7" fmla="*/ 170174 h 5284788"/>
              <a:gd name="connsiteX8" fmla="*/ 170174 w 3523280"/>
              <a:gd name="connsiteY8" fmla="*/ 0 h 5284788"/>
            </a:gdLst>
            <a:rect l="l" t="t" r="r" b="b"/>
            <a:pathLst>
              <a:path w="3523280" h="5284788">
                <a:moveTo>
                  <a:pt x="170174" y="0"/>
                </a:moveTo>
                <a:lnTo>
                  <a:pt x="3353104" y="0"/>
                </a:lnTo>
                <a:cubicBezTo>
                  <a:pt x="3447090" y="0"/>
                  <a:pt x="3523280" y="76189"/>
                  <a:pt x="3523280" y="170174"/>
                </a:cubicBezTo>
                <a:lnTo>
                  <a:pt x="3523280" y="5114614"/>
                </a:lnTo>
                <a:cubicBezTo>
                  <a:pt x="3523280" y="5208599"/>
                  <a:pt x="3447090" y="5284788"/>
                  <a:pt x="3353104" y="5284788"/>
                </a:cubicBezTo>
                <a:lnTo>
                  <a:pt x="170174" y="5284788"/>
                </a:lnTo>
                <a:cubicBezTo>
                  <a:pt x="76189" y="5284788"/>
                  <a:pt x="0" y="5208599"/>
                  <a:pt x="0" y="5114614"/>
                </a:cubicBezTo>
                <a:lnTo>
                  <a:pt x="0" y="170174"/>
                </a:lnTo>
                <a:cubicBezTo>
                  <a:pt x="0" y="76189"/>
                  <a:pt x="76189" y="0"/>
                  <a:pt x="17017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0" flipV="0">
            <a:off x="4889499" y="2791592"/>
            <a:ext cx="6423129" cy="21093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Socket应用移植实验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873469" y="1801911"/>
            <a:ext cx="3368635" cy="80610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2700000" scaled="0"/>
          </a:gradFill>
          <a:ln w="635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0" flipV="0">
            <a:off x="7079225" y="1983400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6543250" y="1983401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0" flipV="0">
            <a:off x="6007275" y="1983402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0" flipV="0">
            <a:off x="5841513" y="5053336"/>
            <a:ext cx="5370922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211883" y="1683255"/>
            <a:ext cx="1880400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881135" y="5388703"/>
            <a:ext cx="1360969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147585" y="5388703"/>
            <a:ext cx="1360969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945432" y="703029"/>
            <a:ext cx="1491275" cy="19035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-50800" y="-101600"/>
            <a:ext cx="12357100" cy="7048500"/>
          </a:xfrm>
          <a:prstGeom prst="rect"/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292475" y="651263"/>
            <a:ext cx="5594350" cy="830997"/>
          </a:xfrm>
          <a:custGeom>
            <a:avLst/>
            <a:gdLst>
              <a:gd name="connsiteX0" fmla="*/ 0 w 5594350"/>
              <a:gd name="connsiteY0" fmla="*/ 371270 h 688810"/>
              <a:gd name="connsiteX1" fmla="*/ 1819275 w 5594350"/>
              <a:gd name="connsiteY1" fmla="*/ 650670 h 688810"/>
              <a:gd name="connsiteX2" fmla="*/ 2692400 w 5594350"/>
              <a:gd name="connsiteY2" fmla="*/ 91870 h 688810"/>
              <a:gd name="connsiteX3" fmla="*/ 2498725 w 5594350"/>
              <a:gd name="connsiteY3" fmla="*/ 56945 h 688810"/>
              <a:gd name="connsiteX4" fmla="*/ 2320925 w 5594350"/>
              <a:gd name="connsiteY4" fmla="*/ 329995 h 688810"/>
              <a:gd name="connsiteX5" fmla="*/ 2660650 w 5594350"/>
              <a:gd name="connsiteY5" fmla="*/ 688770 h 688810"/>
              <a:gd name="connsiteX6" fmla="*/ 3775075 w 5594350"/>
              <a:gd name="connsiteY6" fmla="*/ 355395 h 688810"/>
              <a:gd name="connsiteX7" fmla="*/ 4699000 w 5594350"/>
              <a:gd name="connsiteY7" fmla="*/ 660195 h 688810"/>
              <a:gd name="connsiteX8" fmla="*/ 5594350 w 5594350"/>
              <a:gd name="connsiteY8" fmla="*/ 403020 h 688810"/>
            </a:gdLst>
            <a:rect l="l" t="t" r="r" b="b"/>
            <a:pathLst>
              <a:path w="5594350" h="688810">
                <a:moveTo>
                  <a:pt x="0" y="371270"/>
                </a:moveTo>
                <a:cubicBezTo>
                  <a:pt x="898525" y="371270"/>
                  <a:pt x="1370542" y="697237"/>
                  <a:pt x="1819275" y="650670"/>
                </a:cubicBezTo>
                <a:cubicBezTo>
                  <a:pt x="2268008" y="604103"/>
                  <a:pt x="2668058" y="247974"/>
                  <a:pt x="2692400" y="91870"/>
                </a:cubicBezTo>
                <a:cubicBezTo>
                  <a:pt x="2716742" y="-64234"/>
                  <a:pt x="2560638" y="17257"/>
                  <a:pt x="2498725" y="56945"/>
                </a:cubicBezTo>
                <a:cubicBezTo>
                  <a:pt x="2436812" y="96633"/>
                  <a:pt x="2293938" y="224691"/>
                  <a:pt x="2320925" y="329995"/>
                </a:cubicBezTo>
                <a:cubicBezTo>
                  <a:pt x="2347912" y="435299"/>
                  <a:pt x="2418292" y="684537"/>
                  <a:pt x="2660650" y="688770"/>
                </a:cubicBezTo>
                <a:cubicBezTo>
                  <a:pt x="2903008" y="693003"/>
                  <a:pt x="3435350" y="360158"/>
                  <a:pt x="3775075" y="355395"/>
                </a:cubicBezTo>
                <a:cubicBezTo>
                  <a:pt x="4114800" y="350633"/>
                  <a:pt x="4383088" y="649083"/>
                  <a:pt x="4699000" y="660195"/>
                </a:cubicBezTo>
                <a:cubicBezTo>
                  <a:pt x="5014913" y="671308"/>
                  <a:pt x="5428456" y="527639"/>
                  <a:pt x="5594350" y="403020"/>
                </a:cubicBezTo>
              </a:path>
            </a:pathLst>
          </a:custGeom>
          <a:noFill/>
          <a:ln w="12700" cap="sq">
            <a:solidFill>
              <a:schemeClr val="accent1">
                <a:lumMod val="75000"/>
                <a:alpha val="7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615037" y="775969"/>
            <a:ext cx="336758" cy="334566"/>
          </a:xfrm>
          <a:custGeom>
            <a:avLst/>
            <a:gdLst>
              <a:gd name="connsiteX0" fmla="*/ 0 w 224185"/>
              <a:gd name="connsiteY0" fmla="*/ 194072 h 388144"/>
              <a:gd name="connsiteX1" fmla="*/ 84497 w 224185"/>
              <a:gd name="connsiteY1" fmla="*/ 146294 h 388144"/>
              <a:gd name="connsiteX2" fmla="*/ 112093 w 224185"/>
              <a:gd name="connsiteY2" fmla="*/ 0 h 388144"/>
              <a:gd name="connsiteX3" fmla="*/ 139688 w 224185"/>
              <a:gd name="connsiteY3" fmla="*/ 146294 h 388144"/>
              <a:gd name="connsiteX4" fmla="*/ 224185 w 224185"/>
              <a:gd name="connsiteY4" fmla="*/ 194072 h 388144"/>
              <a:gd name="connsiteX5" fmla="*/ 139688 w 224185"/>
              <a:gd name="connsiteY5" fmla="*/ 241850 h 388144"/>
              <a:gd name="connsiteX6" fmla="*/ 112093 w 224185"/>
              <a:gd name="connsiteY6" fmla="*/ 388144 h 388144"/>
              <a:gd name="connsiteX7" fmla="*/ 84497 w 224185"/>
              <a:gd name="connsiteY7" fmla="*/ 241850 h 388144"/>
              <a:gd name="connsiteX8" fmla="*/ 0 w 224185"/>
              <a:gd name="connsiteY8" fmla="*/ 194072 h 388144"/>
            </a:gdLst>
            <a:rect l="l" t="t" r="r" b="b"/>
            <a:pathLst>
              <a:path w="224185" h="388144">
                <a:moveTo>
                  <a:pt x="0" y="194072"/>
                </a:moveTo>
                <a:cubicBezTo>
                  <a:pt x="28166" y="178146"/>
                  <a:pt x="56331" y="186033"/>
                  <a:pt x="84497" y="146294"/>
                </a:cubicBezTo>
                <a:cubicBezTo>
                  <a:pt x="106793" y="93958"/>
                  <a:pt x="102894" y="48765"/>
                  <a:pt x="112093" y="0"/>
                </a:cubicBezTo>
                <a:cubicBezTo>
                  <a:pt x="121291" y="48765"/>
                  <a:pt x="116202" y="98720"/>
                  <a:pt x="139688" y="146294"/>
                </a:cubicBezTo>
                <a:cubicBezTo>
                  <a:pt x="164282" y="182460"/>
                  <a:pt x="196019" y="178146"/>
                  <a:pt x="224185" y="194072"/>
                </a:cubicBezTo>
                <a:cubicBezTo>
                  <a:pt x="196019" y="209998"/>
                  <a:pt x="173807" y="202112"/>
                  <a:pt x="139688" y="241850"/>
                </a:cubicBezTo>
                <a:cubicBezTo>
                  <a:pt x="116203" y="296568"/>
                  <a:pt x="121291" y="339379"/>
                  <a:pt x="112093" y="388144"/>
                </a:cubicBezTo>
                <a:cubicBezTo>
                  <a:pt x="102894" y="339379"/>
                  <a:pt x="104412" y="290615"/>
                  <a:pt x="84497" y="241850"/>
                </a:cubicBezTo>
                <a:cubicBezTo>
                  <a:pt x="57522" y="202112"/>
                  <a:pt x="28166" y="209998"/>
                  <a:pt x="0" y="194072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299347" y="1086918"/>
            <a:ext cx="218476" cy="334566"/>
          </a:xfrm>
          <a:custGeom>
            <a:avLst/>
            <a:gdLst>
              <a:gd name="connsiteX0" fmla="*/ 0 w 224185"/>
              <a:gd name="connsiteY0" fmla="*/ 194072 h 388144"/>
              <a:gd name="connsiteX1" fmla="*/ 84497 w 224185"/>
              <a:gd name="connsiteY1" fmla="*/ 146294 h 388144"/>
              <a:gd name="connsiteX2" fmla="*/ 112093 w 224185"/>
              <a:gd name="connsiteY2" fmla="*/ 0 h 388144"/>
              <a:gd name="connsiteX3" fmla="*/ 139688 w 224185"/>
              <a:gd name="connsiteY3" fmla="*/ 146294 h 388144"/>
              <a:gd name="connsiteX4" fmla="*/ 224185 w 224185"/>
              <a:gd name="connsiteY4" fmla="*/ 194072 h 388144"/>
              <a:gd name="connsiteX5" fmla="*/ 139688 w 224185"/>
              <a:gd name="connsiteY5" fmla="*/ 241850 h 388144"/>
              <a:gd name="connsiteX6" fmla="*/ 112093 w 224185"/>
              <a:gd name="connsiteY6" fmla="*/ 388144 h 388144"/>
              <a:gd name="connsiteX7" fmla="*/ 84497 w 224185"/>
              <a:gd name="connsiteY7" fmla="*/ 241850 h 388144"/>
              <a:gd name="connsiteX8" fmla="*/ 0 w 224185"/>
              <a:gd name="connsiteY8" fmla="*/ 194072 h 388144"/>
            </a:gdLst>
            <a:rect l="l" t="t" r="r" b="b"/>
            <a:pathLst>
              <a:path w="224185" h="388144">
                <a:moveTo>
                  <a:pt x="0" y="194072"/>
                </a:moveTo>
                <a:cubicBezTo>
                  <a:pt x="28166" y="178146"/>
                  <a:pt x="56331" y="186033"/>
                  <a:pt x="84497" y="146294"/>
                </a:cubicBezTo>
                <a:cubicBezTo>
                  <a:pt x="106793" y="93958"/>
                  <a:pt x="102894" y="48765"/>
                  <a:pt x="112093" y="0"/>
                </a:cubicBezTo>
                <a:cubicBezTo>
                  <a:pt x="121291" y="48765"/>
                  <a:pt x="116202" y="98720"/>
                  <a:pt x="139688" y="146294"/>
                </a:cubicBezTo>
                <a:cubicBezTo>
                  <a:pt x="164282" y="182460"/>
                  <a:pt x="196019" y="178146"/>
                  <a:pt x="224185" y="194072"/>
                </a:cubicBezTo>
                <a:cubicBezTo>
                  <a:pt x="196019" y="209998"/>
                  <a:pt x="173807" y="202112"/>
                  <a:pt x="139688" y="241850"/>
                </a:cubicBezTo>
                <a:cubicBezTo>
                  <a:pt x="116203" y="296568"/>
                  <a:pt x="121291" y="339379"/>
                  <a:pt x="112093" y="388144"/>
                </a:cubicBezTo>
                <a:cubicBezTo>
                  <a:pt x="102894" y="339379"/>
                  <a:pt x="104412" y="290615"/>
                  <a:pt x="84497" y="241850"/>
                </a:cubicBezTo>
                <a:cubicBezTo>
                  <a:pt x="57522" y="202112"/>
                  <a:pt x="28166" y="209998"/>
                  <a:pt x="0" y="194072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05404" y="2485873"/>
            <a:ext cx="2083541" cy="2905990"/>
          </a:xfrm>
          <a:custGeom>
            <a:avLst/>
            <a:gdLst>
              <a:gd name="connsiteX0" fmla="*/ 119136 w 2456873"/>
              <a:gd name="connsiteY0" fmla="*/ 0 h 3426690"/>
              <a:gd name="connsiteX1" fmla="*/ 1651073 w 2456873"/>
              <a:gd name="connsiteY1" fmla="*/ 0 h 3426690"/>
              <a:gd name="connsiteX2" fmla="*/ 1697447 w 2456873"/>
              <a:gd name="connsiteY2" fmla="*/ 9362 h 3426690"/>
              <a:gd name="connsiteX3" fmla="*/ 1726736 w 2456873"/>
              <a:gd name="connsiteY3" fmla="*/ 29110 h 3426690"/>
              <a:gd name="connsiteX4" fmla="*/ 1741101 w 2456873"/>
              <a:gd name="connsiteY4" fmla="*/ 43475 h 3426690"/>
              <a:gd name="connsiteX5" fmla="*/ 2456873 w 2456873"/>
              <a:gd name="connsiteY5" fmla="*/ 759247 h 3426690"/>
              <a:gd name="connsiteX6" fmla="*/ 2456873 w 2456873"/>
              <a:gd name="connsiteY6" fmla="*/ 814066 h 3426690"/>
              <a:gd name="connsiteX7" fmla="*/ 2456873 w 2456873"/>
              <a:gd name="connsiteY7" fmla="*/ 3307552 h 3426690"/>
              <a:gd name="connsiteX8" fmla="*/ 2337735 w 2456873"/>
              <a:gd name="connsiteY8" fmla="*/ 3426690 h 3426690"/>
              <a:gd name="connsiteX9" fmla="*/ 804210 w 2456873"/>
              <a:gd name="connsiteY9" fmla="*/ 3426690 h 3426690"/>
              <a:gd name="connsiteX10" fmla="*/ 757836 w 2456873"/>
              <a:gd name="connsiteY10" fmla="*/ 3417328 h 3426690"/>
              <a:gd name="connsiteX11" fmla="*/ 733428 w 2456873"/>
              <a:gd name="connsiteY11" fmla="*/ 3400871 h 3426690"/>
              <a:gd name="connsiteX12" fmla="*/ 710891 w 2456873"/>
              <a:gd name="connsiteY12" fmla="*/ 3378334 h 3426690"/>
              <a:gd name="connsiteX13" fmla="*/ 0 w 2456873"/>
              <a:gd name="connsiteY13" fmla="*/ 2667443 h 3426690"/>
              <a:gd name="connsiteX14" fmla="*/ 0 w 2456873"/>
              <a:gd name="connsiteY14" fmla="*/ 2614699 h 3426690"/>
              <a:gd name="connsiteX15" fmla="*/ 0 w 2456873"/>
              <a:gd name="connsiteY15" fmla="*/ 2614698 h 3426690"/>
              <a:gd name="connsiteX16" fmla="*/ 0 w 2456873"/>
              <a:gd name="connsiteY16" fmla="*/ 2614678 h 3426690"/>
              <a:gd name="connsiteX17" fmla="*/ 0 w 2456873"/>
              <a:gd name="connsiteY17" fmla="*/ 119148 h 3426690"/>
              <a:gd name="connsiteX18" fmla="*/ 0 w 2456873"/>
              <a:gd name="connsiteY18" fmla="*/ 119128 h 3426690"/>
              <a:gd name="connsiteX19" fmla="*/ 9360 w 2456873"/>
              <a:gd name="connsiteY19" fmla="*/ 72764 h 3426690"/>
              <a:gd name="connsiteX20" fmla="*/ 119136 w 2456873"/>
              <a:gd name="connsiteY20" fmla="*/ 0 h 3426690"/>
            </a:gdLst>
            <a:rect l="l" t="t" r="r" b="b"/>
            <a:pathLst>
              <a:path w="2456873" h="3426690">
                <a:moveTo>
                  <a:pt x="119136" y="0"/>
                </a:moveTo>
                <a:lnTo>
                  <a:pt x="1651073" y="0"/>
                </a:lnTo>
                <a:cubicBezTo>
                  <a:pt x="1667523" y="0"/>
                  <a:pt x="1683194" y="3334"/>
                  <a:pt x="1697447" y="9362"/>
                </a:cubicBezTo>
                <a:lnTo>
                  <a:pt x="1726736" y="29110"/>
                </a:lnTo>
                <a:lnTo>
                  <a:pt x="1741101" y="43475"/>
                </a:lnTo>
                <a:lnTo>
                  <a:pt x="2456873" y="759247"/>
                </a:lnTo>
                <a:lnTo>
                  <a:pt x="2456873" y="814066"/>
                </a:lnTo>
                <a:lnTo>
                  <a:pt x="2456873" y="3307552"/>
                </a:lnTo>
                <a:cubicBezTo>
                  <a:pt x="2456873" y="3373350"/>
                  <a:pt x="2403533" y="3426690"/>
                  <a:pt x="2337735" y="3426690"/>
                </a:cubicBezTo>
                <a:lnTo>
                  <a:pt x="804210" y="3426690"/>
                </a:lnTo>
                <a:cubicBezTo>
                  <a:pt x="787761" y="3426690"/>
                  <a:pt x="772090" y="3423356"/>
                  <a:pt x="757836" y="3417328"/>
                </a:cubicBezTo>
                <a:lnTo>
                  <a:pt x="733428" y="3400871"/>
                </a:lnTo>
                <a:lnTo>
                  <a:pt x="710891" y="3378334"/>
                </a:lnTo>
                <a:lnTo>
                  <a:pt x="0" y="2667443"/>
                </a:lnTo>
                <a:lnTo>
                  <a:pt x="0" y="2614699"/>
                </a:lnTo>
                <a:lnTo>
                  <a:pt x="0" y="2614698"/>
                </a:lnTo>
                <a:lnTo>
                  <a:pt x="0" y="2614678"/>
                </a:lnTo>
                <a:lnTo>
                  <a:pt x="0" y="119148"/>
                </a:lnTo>
                <a:lnTo>
                  <a:pt x="0" y="119128"/>
                </a:lnTo>
                <a:lnTo>
                  <a:pt x="9360" y="72764"/>
                </a:lnTo>
                <a:cubicBezTo>
                  <a:pt x="27447" y="30004"/>
                  <a:pt x="69788" y="0"/>
                  <a:pt x="119136" y="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>
                <a:lumMod val="6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224559" y="5020399"/>
            <a:ext cx="166225" cy="166225"/>
          </a:xfrm>
          <a:custGeom>
            <a:avLst/>
            <a:gdLst>
              <a:gd name="connsiteX0" fmla="*/ 119138 w 238276"/>
              <a:gd name="connsiteY0" fmla="*/ 0 h 238276"/>
              <a:gd name="connsiteX1" fmla="*/ 238276 w 238276"/>
              <a:gd name="connsiteY1" fmla="*/ 119138 h 238276"/>
              <a:gd name="connsiteX2" fmla="*/ 119138 w 238276"/>
              <a:gd name="connsiteY2" fmla="*/ 238276 h 238276"/>
              <a:gd name="connsiteX3" fmla="*/ 0 w 238276"/>
              <a:gd name="connsiteY3" fmla="*/ 119138 h 238276"/>
              <a:gd name="connsiteX4" fmla="*/ 119138 w 238276"/>
              <a:gd name="connsiteY4" fmla="*/ 0 h 238276"/>
            </a:gdLst>
            <a:rect l="l" t="t" r="r" b="b"/>
            <a:pathLst>
              <a:path w="238276" h="238276">
                <a:moveTo>
                  <a:pt x="119138" y="0"/>
                </a:moveTo>
                <a:cubicBezTo>
                  <a:pt x="184936" y="0"/>
                  <a:pt x="238276" y="53340"/>
                  <a:pt x="238276" y="119138"/>
                </a:cubicBezTo>
                <a:cubicBezTo>
                  <a:pt x="238276" y="184936"/>
                  <a:pt x="184936" y="238276"/>
                  <a:pt x="119138" y="238276"/>
                </a:cubicBezTo>
                <a:cubicBezTo>
                  <a:pt x="53340" y="238276"/>
                  <a:pt x="0" y="184936"/>
                  <a:pt x="0" y="119138"/>
                </a:cubicBezTo>
                <a:cubicBezTo>
                  <a:pt x="0" y="53340"/>
                  <a:pt x="53340" y="0"/>
                  <a:pt x="119138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tx1">
                <a:lumMod val="65000"/>
                <a:lumOff val="3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34271" y="2749745"/>
            <a:ext cx="88979" cy="88979"/>
          </a:xfrm>
          <a:custGeom>
            <a:avLst/>
            <a:gdLst>
              <a:gd name="connsiteX0" fmla="*/ 119136 w 238274"/>
              <a:gd name="connsiteY0" fmla="*/ 0 h 238276"/>
              <a:gd name="connsiteX1" fmla="*/ 238274 w 238274"/>
              <a:gd name="connsiteY1" fmla="*/ 119138 h 238276"/>
              <a:gd name="connsiteX2" fmla="*/ 119136 w 238274"/>
              <a:gd name="connsiteY2" fmla="*/ 238276 h 238276"/>
              <a:gd name="connsiteX3" fmla="*/ 9360 w 238274"/>
              <a:gd name="connsiteY3" fmla="*/ 165512 h 238276"/>
              <a:gd name="connsiteX4" fmla="*/ 0 w 238274"/>
              <a:gd name="connsiteY4" fmla="*/ 119148 h 238276"/>
              <a:gd name="connsiteX5" fmla="*/ 0 w 238274"/>
              <a:gd name="connsiteY5" fmla="*/ 119128 h 238276"/>
              <a:gd name="connsiteX6" fmla="*/ 9360 w 238274"/>
              <a:gd name="connsiteY6" fmla="*/ 72764 h 238276"/>
              <a:gd name="connsiteX7" fmla="*/ 119136 w 238274"/>
              <a:gd name="connsiteY7" fmla="*/ 0 h 238276"/>
            </a:gdLst>
            <a:rect l="l" t="t" r="r" b="b"/>
            <a:pathLst>
              <a:path w="238274" h="238276">
                <a:moveTo>
                  <a:pt x="119136" y="0"/>
                </a:moveTo>
                <a:cubicBezTo>
                  <a:pt x="184934" y="0"/>
                  <a:pt x="238274" y="53340"/>
                  <a:pt x="238274" y="119138"/>
                </a:cubicBezTo>
                <a:cubicBezTo>
                  <a:pt x="238274" y="184936"/>
                  <a:pt x="184934" y="238276"/>
                  <a:pt x="119136" y="238276"/>
                </a:cubicBezTo>
                <a:cubicBezTo>
                  <a:pt x="69788" y="238276"/>
                  <a:pt x="27447" y="208272"/>
                  <a:pt x="9360" y="165512"/>
                </a:cubicBezTo>
                <a:lnTo>
                  <a:pt x="0" y="119148"/>
                </a:lnTo>
                <a:lnTo>
                  <a:pt x="0" y="119128"/>
                </a:lnTo>
                <a:lnTo>
                  <a:pt x="9360" y="72764"/>
                </a:lnTo>
                <a:cubicBezTo>
                  <a:pt x="27447" y="30004"/>
                  <a:pt x="69788" y="0"/>
                  <a:pt x="119136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tx1">
                <a:lumMod val="65000"/>
                <a:lumOff val="3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777748" y="2485873"/>
            <a:ext cx="2083541" cy="2905990"/>
          </a:xfrm>
          <a:custGeom>
            <a:avLst/>
            <a:gdLst>
              <a:gd name="connsiteX0" fmla="*/ 119136 w 2456873"/>
              <a:gd name="connsiteY0" fmla="*/ 0 h 3426690"/>
              <a:gd name="connsiteX1" fmla="*/ 1651073 w 2456873"/>
              <a:gd name="connsiteY1" fmla="*/ 0 h 3426690"/>
              <a:gd name="connsiteX2" fmla="*/ 1697447 w 2456873"/>
              <a:gd name="connsiteY2" fmla="*/ 9362 h 3426690"/>
              <a:gd name="connsiteX3" fmla="*/ 1726736 w 2456873"/>
              <a:gd name="connsiteY3" fmla="*/ 29110 h 3426690"/>
              <a:gd name="connsiteX4" fmla="*/ 1741101 w 2456873"/>
              <a:gd name="connsiteY4" fmla="*/ 43475 h 3426690"/>
              <a:gd name="connsiteX5" fmla="*/ 2456873 w 2456873"/>
              <a:gd name="connsiteY5" fmla="*/ 759247 h 3426690"/>
              <a:gd name="connsiteX6" fmla="*/ 2456873 w 2456873"/>
              <a:gd name="connsiteY6" fmla="*/ 814066 h 3426690"/>
              <a:gd name="connsiteX7" fmla="*/ 2456873 w 2456873"/>
              <a:gd name="connsiteY7" fmla="*/ 3307552 h 3426690"/>
              <a:gd name="connsiteX8" fmla="*/ 2337735 w 2456873"/>
              <a:gd name="connsiteY8" fmla="*/ 3426690 h 3426690"/>
              <a:gd name="connsiteX9" fmla="*/ 804210 w 2456873"/>
              <a:gd name="connsiteY9" fmla="*/ 3426690 h 3426690"/>
              <a:gd name="connsiteX10" fmla="*/ 757836 w 2456873"/>
              <a:gd name="connsiteY10" fmla="*/ 3417328 h 3426690"/>
              <a:gd name="connsiteX11" fmla="*/ 733428 w 2456873"/>
              <a:gd name="connsiteY11" fmla="*/ 3400871 h 3426690"/>
              <a:gd name="connsiteX12" fmla="*/ 710891 w 2456873"/>
              <a:gd name="connsiteY12" fmla="*/ 3378334 h 3426690"/>
              <a:gd name="connsiteX13" fmla="*/ 0 w 2456873"/>
              <a:gd name="connsiteY13" fmla="*/ 2667443 h 3426690"/>
              <a:gd name="connsiteX14" fmla="*/ 0 w 2456873"/>
              <a:gd name="connsiteY14" fmla="*/ 2614699 h 3426690"/>
              <a:gd name="connsiteX15" fmla="*/ 0 w 2456873"/>
              <a:gd name="connsiteY15" fmla="*/ 2614698 h 3426690"/>
              <a:gd name="connsiteX16" fmla="*/ 0 w 2456873"/>
              <a:gd name="connsiteY16" fmla="*/ 2614678 h 3426690"/>
              <a:gd name="connsiteX17" fmla="*/ 0 w 2456873"/>
              <a:gd name="connsiteY17" fmla="*/ 119148 h 3426690"/>
              <a:gd name="connsiteX18" fmla="*/ 0 w 2456873"/>
              <a:gd name="connsiteY18" fmla="*/ 119128 h 3426690"/>
              <a:gd name="connsiteX19" fmla="*/ 9360 w 2456873"/>
              <a:gd name="connsiteY19" fmla="*/ 72764 h 3426690"/>
              <a:gd name="connsiteX20" fmla="*/ 119136 w 2456873"/>
              <a:gd name="connsiteY20" fmla="*/ 0 h 3426690"/>
            </a:gdLst>
            <a:rect l="l" t="t" r="r" b="b"/>
            <a:pathLst>
              <a:path w="2456873" h="3426690">
                <a:moveTo>
                  <a:pt x="119136" y="0"/>
                </a:moveTo>
                <a:lnTo>
                  <a:pt x="1651073" y="0"/>
                </a:lnTo>
                <a:cubicBezTo>
                  <a:pt x="1667523" y="0"/>
                  <a:pt x="1683194" y="3334"/>
                  <a:pt x="1697447" y="9362"/>
                </a:cubicBezTo>
                <a:lnTo>
                  <a:pt x="1726736" y="29110"/>
                </a:lnTo>
                <a:lnTo>
                  <a:pt x="1741101" y="43475"/>
                </a:lnTo>
                <a:lnTo>
                  <a:pt x="2456873" y="759247"/>
                </a:lnTo>
                <a:lnTo>
                  <a:pt x="2456873" y="814066"/>
                </a:lnTo>
                <a:lnTo>
                  <a:pt x="2456873" y="3307552"/>
                </a:lnTo>
                <a:cubicBezTo>
                  <a:pt x="2456873" y="3373350"/>
                  <a:pt x="2403533" y="3426690"/>
                  <a:pt x="2337735" y="3426690"/>
                </a:cubicBezTo>
                <a:lnTo>
                  <a:pt x="804210" y="3426690"/>
                </a:lnTo>
                <a:cubicBezTo>
                  <a:pt x="787761" y="3426690"/>
                  <a:pt x="772090" y="3423356"/>
                  <a:pt x="757836" y="3417328"/>
                </a:cubicBezTo>
                <a:lnTo>
                  <a:pt x="733428" y="3400871"/>
                </a:lnTo>
                <a:lnTo>
                  <a:pt x="710891" y="3378334"/>
                </a:lnTo>
                <a:lnTo>
                  <a:pt x="0" y="2667443"/>
                </a:lnTo>
                <a:lnTo>
                  <a:pt x="0" y="2614699"/>
                </a:lnTo>
                <a:lnTo>
                  <a:pt x="0" y="2614698"/>
                </a:lnTo>
                <a:lnTo>
                  <a:pt x="0" y="2614678"/>
                </a:lnTo>
                <a:lnTo>
                  <a:pt x="0" y="119148"/>
                </a:lnTo>
                <a:lnTo>
                  <a:pt x="0" y="119128"/>
                </a:lnTo>
                <a:lnTo>
                  <a:pt x="9360" y="72764"/>
                </a:lnTo>
                <a:cubicBezTo>
                  <a:pt x="27447" y="30004"/>
                  <a:pt x="69788" y="0"/>
                  <a:pt x="119136" y="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>
                <a:lumMod val="6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499783" y="5020399"/>
            <a:ext cx="166225" cy="166225"/>
          </a:xfrm>
          <a:custGeom>
            <a:avLst/>
            <a:gdLst>
              <a:gd name="connsiteX0" fmla="*/ 119138 w 238276"/>
              <a:gd name="connsiteY0" fmla="*/ 0 h 238276"/>
              <a:gd name="connsiteX1" fmla="*/ 238276 w 238276"/>
              <a:gd name="connsiteY1" fmla="*/ 119138 h 238276"/>
              <a:gd name="connsiteX2" fmla="*/ 119138 w 238276"/>
              <a:gd name="connsiteY2" fmla="*/ 238276 h 238276"/>
              <a:gd name="connsiteX3" fmla="*/ 0 w 238276"/>
              <a:gd name="connsiteY3" fmla="*/ 119138 h 238276"/>
              <a:gd name="connsiteX4" fmla="*/ 119138 w 238276"/>
              <a:gd name="connsiteY4" fmla="*/ 0 h 238276"/>
            </a:gdLst>
            <a:rect l="l" t="t" r="r" b="b"/>
            <a:pathLst>
              <a:path w="238276" h="238276">
                <a:moveTo>
                  <a:pt x="119138" y="0"/>
                </a:moveTo>
                <a:cubicBezTo>
                  <a:pt x="184936" y="0"/>
                  <a:pt x="238276" y="53340"/>
                  <a:pt x="238276" y="119138"/>
                </a:cubicBezTo>
                <a:cubicBezTo>
                  <a:pt x="238276" y="184936"/>
                  <a:pt x="184936" y="238276"/>
                  <a:pt x="119138" y="238276"/>
                </a:cubicBezTo>
                <a:cubicBezTo>
                  <a:pt x="53340" y="238276"/>
                  <a:pt x="0" y="184936"/>
                  <a:pt x="0" y="119138"/>
                </a:cubicBezTo>
                <a:cubicBezTo>
                  <a:pt x="0" y="53340"/>
                  <a:pt x="53340" y="0"/>
                  <a:pt x="119138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tx1">
                <a:lumMod val="65000"/>
                <a:lumOff val="3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006616" y="2749745"/>
            <a:ext cx="88979" cy="88979"/>
          </a:xfrm>
          <a:custGeom>
            <a:avLst/>
            <a:gdLst>
              <a:gd name="connsiteX0" fmla="*/ 119136 w 238274"/>
              <a:gd name="connsiteY0" fmla="*/ 0 h 238276"/>
              <a:gd name="connsiteX1" fmla="*/ 238274 w 238274"/>
              <a:gd name="connsiteY1" fmla="*/ 119138 h 238276"/>
              <a:gd name="connsiteX2" fmla="*/ 119136 w 238274"/>
              <a:gd name="connsiteY2" fmla="*/ 238276 h 238276"/>
              <a:gd name="connsiteX3" fmla="*/ 9360 w 238274"/>
              <a:gd name="connsiteY3" fmla="*/ 165512 h 238276"/>
              <a:gd name="connsiteX4" fmla="*/ 0 w 238274"/>
              <a:gd name="connsiteY4" fmla="*/ 119148 h 238276"/>
              <a:gd name="connsiteX5" fmla="*/ 0 w 238274"/>
              <a:gd name="connsiteY5" fmla="*/ 119128 h 238276"/>
              <a:gd name="connsiteX6" fmla="*/ 9360 w 238274"/>
              <a:gd name="connsiteY6" fmla="*/ 72764 h 238276"/>
              <a:gd name="connsiteX7" fmla="*/ 119136 w 238274"/>
              <a:gd name="connsiteY7" fmla="*/ 0 h 238276"/>
            </a:gdLst>
            <a:rect l="l" t="t" r="r" b="b"/>
            <a:pathLst>
              <a:path w="238274" h="238276">
                <a:moveTo>
                  <a:pt x="119136" y="0"/>
                </a:moveTo>
                <a:cubicBezTo>
                  <a:pt x="184934" y="0"/>
                  <a:pt x="238274" y="53340"/>
                  <a:pt x="238274" y="119138"/>
                </a:cubicBezTo>
                <a:cubicBezTo>
                  <a:pt x="238274" y="184936"/>
                  <a:pt x="184934" y="238276"/>
                  <a:pt x="119136" y="238276"/>
                </a:cubicBezTo>
                <a:cubicBezTo>
                  <a:pt x="69788" y="238276"/>
                  <a:pt x="27447" y="208272"/>
                  <a:pt x="9360" y="165512"/>
                </a:cubicBezTo>
                <a:lnTo>
                  <a:pt x="0" y="119148"/>
                </a:lnTo>
                <a:lnTo>
                  <a:pt x="0" y="119128"/>
                </a:lnTo>
                <a:lnTo>
                  <a:pt x="9360" y="72764"/>
                </a:lnTo>
                <a:cubicBezTo>
                  <a:pt x="27447" y="30004"/>
                  <a:pt x="69788" y="0"/>
                  <a:pt x="119136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tx1">
                <a:lumMod val="65000"/>
                <a:lumOff val="3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050093" y="2485873"/>
            <a:ext cx="2083541" cy="2905990"/>
          </a:xfrm>
          <a:custGeom>
            <a:avLst/>
            <a:gdLst>
              <a:gd name="connsiteX0" fmla="*/ 119136 w 2456873"/>
              <a:gd name="connsiteY0" fmla="*/ 0 h 3426690"/>
              <a:gd name="connsiteX1" fmla="*/ 1651073 w 2456873"/>
              <a:gd name="connsiteY1" fmla="*/ 0 h 3426690"/>
              <a:gd name="connsiteX2" fmla="*/ 1697447 w 2456873"/>
              <a:gd name="connsiteY2" fmla="*/ 9362 h 3426690"/>
              <a:gd name="connsiteX3" fmla="*/ 1726736 w 2456873"/>
              <a:gd name="connsiteY3" fmla="*/ 29110 h 3426690"/>
              <a:gd name="connsiteX4" fmla="*/ 1741101 w 2456873"/>
              <a:gd name="connsiteY4" fmla="*/ 43475 h 3426690"/>
              <a:gd name="connsiteX5" fmla="*/ 2456873 w 2456873"/>
              <a:gd name="connsiteY5" fmla="*/ 759247 h 3426690"/>
              <a:gd name="connsiteX6" fmla="*/ 2456873 w 2456873"/>
              <a:gd name="connsiteY6" fmla="*/ 814066 h 3426690"/>
              <a:gd name="connsiteX7" fmla="*/ 2456873 w 2456873"/>
              <a:gd name="connsiteY7" fmla="*/ 3307552 h 3426690"/>
              <a:gd name="connsiteX8" fmla="*/ 2337735 w 2456873"/>
              <a:gd name="connsiteY8" fmla="*/ 3426690 h 3426690"/>
              <a:gd name="connsiteX9" fmla="*/ 804210 w 2456873"/>
              <a:gd name="connsiteY9" fmla="*/ 3426690 h 3426690"/>
              <a:gd name="connsiteX10" fmla="*/ 757836 w 2456873"/>
              <a:gd name="connsiteY10" fmla="*/ 3417328 h 3426690"/>
              <a:gd name="connsiteX11" fmla="*/ 733428 w 2456873"/>
              <a:gd name="connsiteY11" fmla="*/ 3400871 h 3426690"/>
              <a:gd name="connsiteX12" fmla="*/ 710891 w 2456873"/>
              <a:gd name="connsiteY12" fmla="*/ 3378334 h 3426690"/>
              <a:gd name="connsiteX13" fmla="*/ 0 w 2456873"/>
              <a:gd name="connsiteY13" fmla="*/ 2667443 h 3426690"/>
              <a:gd name="connsiteX14" fmla="*/ 0 w 2456873"/>
              <a:gd name="connsiteY14" fmla="*/ 2614699 h 3426690"/>
              <a:gd name="connsiteX15" fmla="*/ 0 w 2456873"/>
              <a:gd name="connsiteY15" fmla="*/ 2614698 h 3426690"/>
              <a:gd name="connsiteX16" fmla="*/ 0 w 2456873"/>
              <a:gd name="connsiteY16" fmla="*/ 2614678 h 3426690"/>
              <a:gd name="connsiteX17" fmla="*/ 0 w 2456873"/>
              <a:gd name="connsiteY17" fmla="*/ 119148 h 3426690"/>
              <a:gd name="connsiteX18" fmla="*/ 0 w 2456873"/>
              <a:gd name="connsiteY18" fmla="*/ 119128 h 3426690"/>
              <a:gd name="connsiteX19" fmla="*/ 9360 w 2456873"/>
              <a:gd name="connsiteY19" fmla="*/ 72764 h 3426690"/>
              <a:gd name="connsiteX20" fmla="*/ 119136 w 2456873"/>
              <a:gd name="connsiteY20" fmla="*/ 0 h 3426690"/>
            </a:gdLst>
            <a:rect l="l" t="t" r="r" b="b"/>
            <a:pathLst>
              <a:path w="2456873" h="3426690">
                <a:moveTo>
                  <a:pt x="119136" y="0"/>
                </a:moveTo>
                <a:lnTo>
                  <a:pt x="1651073" y="0"/>
                </a:lnTo>
                <a:cubicBezTo>
                  <a:pt x="1667523" y="0"/>
                  <a:pt x="1683194" y="3334"/>
                  <a:pt x="1697447" y="9362"/>
                </a:cubicBezTo>
                <a:lnTo>
                  <a:pt x="1726736" y="29110"/>
                </a:lnTo>
                <a:lnTo>
                  <a:pt x="1741101" y="43475"/>
                </a:lnTo>
                <a:lnTo>
                  <a:pt x="2456873" y="759247"/>
                </a:lnTo>
                <a:lnTo>
                  <a:pt x="2456873" y="814066"/>
                </a:lnTo>
                <a:lnTo>
                  <a:pt x="2456873" y="3307552"/>
                </a:lnTo>
                <a:cubicBezTo>
                  <a:pt x="2456873" y="3373350"/>
                  <a:pt x="2403533" y="3426690"/>
                  <a:pt x="2337735" y="3426690"/>
                </a:cubicBezTo>
                <a:lnTo>
                  <a:pt x="804210" y="3426690"/>
                </a:lnTo>
                <a:cubicBezTo>
                  <a:pt x="787761" y="3426690"/>
                  <a:pt x="772090" y="3423356"/>
                  <a:pt x="757836" y="3417328"/>
                </a:cubicBezTo>
                <a:lnTo>
                  <a:pt x="733428" y="3400871"/>
                </a:lnTo>
                <a:lnTo>
                  <a:pt x="710891" y="3378334"/>
                </a:lnTo>
                <a:lnTo>
                  <a:pt x="0" y="2667443"/>
                </a:lnTo>
                <a:lnTo>
                  <a:pt x="0" y="2614699"/>
                </a:lnTo>
                <a:lnTo>
                  <a:pt x="0" y="2614698"/>
                </a:lnTo>
                <a:lnTo>
                  <a:pt x="0" y="2614678"/>
                </a:lnTo>
                <a:lnTo>
                  <a:pt x="0" y="119148"/>
                </a:lnTo>
                <a:lnTo>
                  <a:pt x="0" y="119128"/>
                </a:lnTo>
                <a:lnTo>
                  <a:pt x="9360" y="72764"/>
                </a:lnTo>
                <a:cubicBezTo>
                  <a:pt x="27447" y="30004"/>
                  <a:pt x="69788" y="0"/>
                  <a:pt x="119136" y="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>
                <a:lumMod val="6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770945" y="5020399"/>
            <a:ext cx="166225" cy="166225"/>
          </a:xfrm>
          <a:custGeom>
            <a:avLst/>
            <a:gdLst>
              <a:gd name="connsiteX0" fmla="*/ 119138 w 238276"/>
              <a:gd name="connsiteY0" fmla="*/ 0 h 238276"/>
              <a:gd name="connsiteX1" fmla="*/ 238276 w 238276"/>
              <a:gd name="connsiteY1" fmla="*/ 119138 h 238276"/>
              <a:gd name="connsiteX2" fmla="*/ 119138 w 238276"/>
              <a:gd name="connsiteY2" fmla="*/ 238276 h 238276"/>
              <a:gd name="connsiteX3" fmla="*/ 0 w 238276"/>
              <a:gd name="connsiteY3" fmla="*/ 119138 h 238276"/>
              <a:gd name="connsiteX4" fmla="*/ 119138 w 238276"/>
              <a:gd name="connsiteY4" fmla="*/ 0 h 238276"/>
            </a:gdLst>
            <a:rect l="l" t="t" r="r" b="b"/>
            <a:pathLst>
              <a:path w="238276" h="238276">
                <a:moveTo>
                  <a:pt x="119138" y="0"/>
                </a:moveTo>
                <a:cubicBezTo>
                  <a:pt x="184936" y="0"/>
                  <a:pt x="238276" y="53340"/>
                  <a:pt x="238276" y="119138"/>
                </a:cubicBezTo>
                <a:cubicBezTo>
                  <a:pt x="238276" y="184936"/>
                  <a:pt x="184936" y="238276"/>
                  <a:pt x="119138" y="238276"/>
                </a:cubicBezTo>
                <a:cubicBezTo>
                  <a:pt x="53340" y="238276"/>
                  <a:pt x="0" y="184936"/>
                  <a:pt x="0" y="119138"/>
                </a:cubicBezTo>
                <a:cubicBezTo>
                  <a:pt x="0" y="53340"/>
                  <a:pt x="53340" y="0"/>
                  <a:pt x="119138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tx1">
                <a:lumMod val="65000"/>
                <a:lumOff val="3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278960" y="2749745"/>
            <a:ext cx="88979" cy="88979"/>
          </a:xfrm>
          <a:custGeom>
            <a:avLst/>
            <a:gdLst>
              <a:gd name="connsiteX0" fmla="*/ 119136 w 238274"/>
              <a:gd name="connsiteY0" fmla="*/ 0 h 238276"/>
              <a:gd name="connsiteX1" fmla="*/ 238274 w 238274"/>
              <a:gd name="connsiteY1" fmla="*/ 119138 h 238276"/>
              <a:gd name="connsiteX2" fmla="*/ 119136 w 238274"/>
              <a:gd name="connsiteY2" fmla="*/ 238276 h 238276"/>
              <a:gd name="connsiteX3" fmla="*/ 9360 w 238274"/>
              <a:gd name="connsiteY3" fmla="*/ 165512 h 238276"/>
              <a:gd name="connsiteX4" fmla="*/ 0 w 238274"/>
              <a:gd name="connsiteY4" fmla="*/ 119148 h 238276"/>
              <a:gd name="connsiteX5" fmla="*/ 0 w 238274"/>
              <a:gd name="connsiteY5" fmla="*/ 119128 h 238276"/>
              <a:gd name="connsiteX6" fmla="*/ 9360 w 238274"/>
              <a:gd name="connsiteY6" fmla="*/ 72764 h 238276"/>
              <a:gd name="connsiteX7" fmla="*/ 119136 w 238274"/>
              <a:gd name="connsiteY7" fmla="*/ 0 h 238276"/>
            </a:gdLst>
            <a:rect l="l" t="t" r="r" b="b"/>
            <a:pathLst>
              <a:path w="238274" h="238276">
                <a:moveTo>
                  <a:pt x="119136" y="0"/>
                </a:moveTo>
                <a:cubicBezTo>
                  <a:pt x="184934" y="0"/>
                  <a:pt x="238274" y="53340"/>
                  <a:pt x="238274" y="119138"/>
                </a:cubicBezTo>
                <a:cubicBezTo>
                  <a:pt x="238274" y="184936"/>
                  <a:pt x="184934" y="238276"/>
                  <a:pt x="119136" y="238276"/>
                </a:cubicBezTo>
                <a:cubicBezTo>
                  <a:pt x="69788" y="238276"/>
                  <a:pt x="27447" y="208272"/>
                  <a:pt x="9360" y="165512"/>
                </a:cubicBezTo>
                <a:lnTo>
                  <a:pt x="0" y="119148"/>
                </a:lnTo>
                <a:lnTo>
                  <a:pt x="0" y="119128"/>
                </a:lnTo>
                <a:lnTo>
                  <a:pt x="9360" y="72764"/>
                </a:lnTo>
                <a:cubicBezTo>
                  <a:pt x="27447" y="30004"/>
                  <a:pt x="69788" y="0"/>
                  <a:pt x="119136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tx1">
                <a:lumMod val="65000"/>
                <a:lumOff val="3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322438" y="2485873"/>
            <a:ext cx="2083541" cy="2905990"/>
          </a:xfrm>
          <a:custGeom>
            <a:avLst/>
            <a:gdLst>
              <a:gd name="connsiteX0" fmla="*/ 119136 w 2456873"/>
              <a:gd name="connsiteY0" fmla="*/ 0 h 3426690"/>
              <a:gd name="connsiteX1" fmla="*/ 1651073 w 2456873"/>
              <a:gd name="connsiteY1" fmla="*/ 0 h 3426690"/>
              <a:gd name="connsiteX2" fmla="*/ 1697447 w 2456873"/>
              <a:gd name="connsiteY2" fmla="*/ 9362 h 3426690"/>
              <a:gd name="connsiteX3" fmla="*/ 1726736 w 2456873"/>
              <a:gd name="connsiteY3" fmla="*/ 29110 h 3426690"/>
              <a:gd name="connsiteX4" fmla="*/ 1741101 w 2456873"/>
              <a:gd name="connsiteY4" fmla="*/ 43475 h 3426690"/>
              <a:gd name="connsiteX5" fmla="*/ 2456873 w 2456873"/>
              <a:gd name="connsiteY5" fmla="*/ 759247 h 3426690"/>
              <a:gd name="connsiteX6" fmla="*/ 2456873 w 2456873"/>
              <a:gd name="connsiteY6" fmla="*/ 814066 h 3426690"/>
              <a:gd name="connsiteX7" fmla="*/ 2456873 w 2456873"/>
              <a:gd name="connsiteY7" fmla="*/ 3307552 h 3426690"/>
              <a:gd name="connsiteX8" fmla="*/ 2337735 w 2456873"/>
              <a:gd name="connsiteY8" fmla="*/ 3426690 h 3426690"/>
              <a:gd name="connsiteX9" fmla="*/ 804210 w 2456873"/>
              <a:gd name="connsiteY9" fmla="*/ 3426690 h 3426690"/>
              <a:gd name="connsiteX10" fmla="*/ 757836 w 2456873"/>
              <a:gd name="connsiteY10" fmla="*/ 3417328 h 3426690"/>
              <a:gd name="connsiteX11" fmla="*/ 733428 w 2456873"/>
              <a:gd name="connsiteY11" fmla="*/ 3400871 h 3426690"/>
              <a:gd name="connsiteX12" fmla="*/ 710891 w 2456873"/>
              <a:gd name="connsiteY12" fmla="*/ 3378334 h 3426690"/>
              <a:gd name="connsiteX13" fmla="*/ 0 w 2456873"/>
              <a:gd name="connsiteY13" fmla="*/ 2667443 h 3426690"/>
              <a:gd name="connsiteX14" fmla="*/ 0 w 2456873"/>
              <a:gd name="connsiteY14" fmla="*/ 2614699 h 3426690"/>
              <a:gd name="connsiteX15" fmla="*/ 0 w 2456873"/>
              <a:gd name="connsiteY15" fmla="*/ 2614698 h 3426690"/>
              <a:gd name="connsiteX16" fmla="*/ 0 w 2456873"/>
              <a:gd name="connsiteY16" fmla="*/ 2614678 h 3426690"/>
              <a:gd name="connsiteX17" fmla="*/ 0 w 2456873"/>
              <a:gd name="connsiteY17" fmla="*/ 119148 h 3426690"/>
              <a:gd name="connsiteX18" fmla="*/ 0 w 2456873"/>
              <a:gd name="connsiteY18" fmla="*/ 119128 h 3426690"/>
              <a:gd name="connsiteX19" fmla="*/ 9360 w 2456873"/>
              <a:gd name="connsiteY19" fmla="*/ 72764 h 3426690"/>
              <a:gd name="connsiteX20" fmla="*/ 119136 w 2456873"/>
              <a:gd name="connsiteY20" fmla="*/ 0 h 3426690"/>
            </a:gdLst>
            <a:rect l="l" t="t" r="r" b="b"/>
            <a:pathLst>
              <a:path w="2456873" h="3426690">
                <a:moveTo>
                  <a:pt x="119136" y="0"/>
                </a:moveTo>
                <a:lnTo>
                  <a:pt x="1651073" y="0"/>
                </a:lnTo>
                <a:cubicBezTo>
                  <a:pt x="1667523" y="0"/>
                  <a:pt x="1683194" y="3334"/>
                  <a:pt x="1697447" y="9362"/>
                </a:cubicBezTo>
                <a:lnTo>
                  <a:pt x="1726736" y="29110"/>
                </a:lnTo>
                <a:lnTo>
                  <a:pt x="1741101" y="43475"/>
                </a:lnTo>
                <a:lnTo>
                  <a:pt x="2456873" y="759247"/>
                </a:lnTo>
                <a:lnTo>
                  <a:pt x="2456873" y="814066"/>
                </a:lnTo>
                <a:lnTo>
                  <a:pt x="2456873" y="3307552"/>
                </a:lnTo>
                <a:cubicBezTo>
                  <a:pt x="2456873" y="3373350"/>
                  <a:pt x="2403533" y="3426690"/>
                  <a:pt x="2337735" y="3426690"/>
                </a:cubicBezTo>
                <a:lnTo>
                  <a:pt x="804210" y="3426690"/>
                </a:lnTo>
                <a:cubicBezTo>
                  <a:pt x="787761" y="3426690"/>
                  <a:pt x="772090" y="3423356"/>
                  <a:pt x="757836" y="3417328"/>
                </a:cubicBezTo>
                <a:lnTo>
                  <a:pt x="733428" y="3400871"/>
                </a:lnTo>
                <a:lnTo>
                  <a:pt x="710891" y="3378334"/>
                </a:lnTo>
                <a:lnTo>
                  <a:pt x="0" y="2667443"/>
                </a:lnTo>
                <a:lnTo>
                  <a:pt x="0" y="2614699"/>
                </a:lnTo>
                <a:lnTo>
                  <a:pt x="0" y="2614698"/>
                </a:lnTo>
                <a:lnTo>
                  <a:pt x="0" y="2614678"/>
                </a:lnTo>
                <a:lnTo>
                  <a:pt x="0" y="119148"/>
                </a:lnTo>
                <a:lnTo>
                  <a:pt x="0" y="119128"/>
                </a:lnTo>
                <a:lnTo>
                  <a:pt x="9360" y="72764"/>
                </a:lnTo>
                <a:cubicBezTo>
                  <a:pt x="27447" y="30004"/>
                  <a:pt x="69788" y="0"/>
                  <a:pt x="119136" y="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>
                <a:lumMod val="6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043289" y="5020399"/>
            <a:ext cx="166225" cy="166225"/>
          </a:xfrm>
          <a:custGeom>
            <a:avLst/>
            <a:gdLst>
              <a:gd name="connsiteX0" fmla="*/ 119138 w 238276"/>
              <a:gd name="connsiteY0" fmla="*/ 0 h 238276"/>
              <a:gd name="connsiteX1" fmla="*/ 238276 w 238276"/>
              <a:gd name="connsiteY1" fmla="*/ 119138 h 238276"/>
              <a:gd name="connsiteX2" fmla="*/ 119138 w 238276"/>
              <a:gd name="connsiteY2" fmla="*/ 238276 h 238276"/>
              <a:gd name="connsiteX3" fmla="*/ 0 w 238276"/>
              <a:gd name="connsiteY3" fmla="*/ 119138 h 238276"/>
              <a:gd name="connsiteX4" fmla="*/ 119138 w 238276"/>
              <a:gd name="connsiteY4" fmla="*/ 0 h 238276"/>
            </a:gdLst>
            <a:rect l="l" t="t" r="r" b="b"/>
            <a:pathLst>
              <a:path w="238276" h="238276">
                <a:moveTo>
                  <a:pt x="119138" y="0"/>
                </a:moveTo>
                <a:cubicBezTo>
                  <a:pt x="184936" y="0"/>
                  <a:pt x="238276" y="53340"/>
                  <a:pt x="238276" y="119138"/>
                </a:cubicBezTo>
                <a:cubicBezTo>
                  <a:pt x="238276" y="184936"/>
                  <a:pt x="184936" y="238276"/>
                  <a:pt x="119138" y="238276"/>
                </a:cubicBezTo>
                <a:cubicBezTo>
                  <a:pt x="53340" y="238276"/>
                  <a:pt x="0" y="184936"/>
                  <a:pt x="0" y="119138"/>
                </a:cubicBezTo>
                <a:cubicBezTo>
                  <a:pt x="0" y="53340"/>
                  <a:pt x="53340" y="0"/>
                  <a:pt x="119138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tx1">
                <a:lumMod val="65000"/>
                <a:lumOff val="3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551305" y="2749745"/>
            <a:ext cx="88979" cy="88979"/>
          </a:xfrm>
          <a:custGeom>
            <a:avLst/>
            <a:gdLst>
              <a:gd name="connsiteX0" fmla="*/ 119136 w 238274"/>
              <a:gd name="connsiteY0" fmla="*/ 0 h 238276"/>
              <a:gd name="connsiteX1" fmla="*/ 238274 w 238274"/>
              <a:gd name="connsiteY1" fmla="*/ 119138 h 238276"/>
              <a:gd name="connsiteX2" fmla="*/ 119136 w 238274"/>
              <a:gd name="connsiteY2" fmla="*/ 238276 h 238276"/>
              <a:gd name="connsiteX3" fmla="*/ 9360 w 238274"/>
              <a:gd name="connsiteY3" fmla="*/ 165512 h 238276"/>
              <a:gd name="connsiteX4" fmla="*/ 0 w 238274"/>
              <a:gd name="connsiteY4" fmla="*/ 119148 h 238276"/>
              <a:gd name="connsiteX5" fmla="*/ 0 w 238274"/>
              <a:gd name="connsiteY5" fmla="*/ 119128 h 238276"/>
              <a:gd name="connsiteX6" fmla="*/ 9360 w 238274"/>
              <a:gd name="connsiteY6" fmla="*/ 72764 h 238276"/>
              <a:gd name="connsiteX7" fmla="*/ 119136 w 238274"/>
              <a:gd name="connsiteY7" fmla="*/ 0 h 238276"/>
            </a:gdLst>
            <a:rect l="l" t="t" r="r" b="b"/>
            <a:pathLst>
              <a:path w="238274" h="238276">
                <a:moveTo>
                  <a:pt x="119136" y="0"/>
                </a:moveTo>
                <a:cubicBezTo>
                  <a:pt x="184934" y="0"/>
                  <a:pt x="238274" y="53340"/>
                  <a:pt x="238274" y="119138"/>
                </a:cubicBezTo>
                <a:cubicBezTo>
                  <a:pt x="238274" y="184936"/>
                  <a:pt x="184934" y="238276"/>
                  <a:pt x="119136" y="238276"/>
                </a:cubicBezTo>
                <a:cubicBezTo>
                  <a:pt x="69788" y="238276"/>
                  <a:pt x="27447" y="208272"/>
                  <a:pt x="9360" y="165512"/>
                </a:cubicBezTo>
                <a:lnTo>
                  <a:pt x="0" y="119148"/>
                </a:lnTo>
                <a:lnTo>
                  <a:pt x="0" y="119128"/>
                </a:lnTo>
                <a:lnTo>
                  <a:pt x="9360" y="72764"/>
                </a:lnTo>
                <a:cubicBezTo>
                  <a:pt x="27447" y="30004"/>
                  <a:pt x="69788" y="0"/>
                  <a:pt x="119136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tx1">
                <a:lumMod val="65000"/>
                <a:lumOff val="3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032618" y="695037"/>
            <a:ext cx="8126764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73567" y="3061671"/>
            <a:ext cx="1147215" cy="5220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505402" y="3691102"/>
            <a:ext cx="2083543" cy="1044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网络传输机制实验一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3245911" y="3061671"/>
            <a:ext cx="1147215" cy="5220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2777747" y="3691102"/>
            <a:ext cx="2083543" cy="1044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网络传输机制实验二：可靠传输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518256" y="3061671"/>
            <a:ext cx="1147215" cy="5220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5050091" y="3691102"/>
            <a:ext cx="2083543" cy="1044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网络传输机制实验二：拥塞控制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7790600" y="3061671"/>
            <a:ext cx="1147215" cy="5220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04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7322436" y="3691102"/>
            <a:ext cx="2083543" cy="1044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视频流媒体实验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9603679" y="2485873"/>
            <a:ext cx="2083541" cy="2905990"/>
          </a:xfrm>
          <a:custGeom>
            <a:avLst/>
            <a:gdLst>
              <a:gd name="connsiteX0" fmla="*/ 119136 w 2456873"/>
              <a:gd name="connsiteY0" fmla="*/ 0 h 3426690"/>
              <a:gd name="connsiteX1" fmla="*/ 1651073 w 2456873"/>
              <a:gd name="connsiteY1" fmla="*/ 0 h 3426690"/>
              <a:gd name="connsiteX2" fmla="*/ 1697447 w 2456873"/>
              <a:gd name="connsiteY2" fmla="*/ 9362 h 3426690"/>
              <a:gd name="connsiteX3" fmla="*/ 1726736 w 2456873"/>
              <a:gd name="connsiteY3" fmla="*/ 29110 h 3426690"/>
              <a:gd name="connsiteX4" fmla="*/ 1741101 w 2456873"/>
              <a:gd name="connsiteY4" fmla="*/ 43475 h 3426690"/>
              <a:gd name="connsiteX5" fmla="*/ 2456873 w 2456873"/>
              <a:gd name="connsiteY5" fmla="*/ 759247 h 3426690"/>
              <a:gd name="connsiteX6" fmla="*/ 2456873 w 2456873"/>
              <a:gd name="connsiteY6" fmla="*/ 814066 h 3426690"/>
              <a:gd name="connsiteX7" fmla="*/ 2456873 w 2456873"/>
              <a:gd name="connsiteY7" fmla="*/ 3307552 h 3426690"/>
              <a:gd name="connsiteX8" fmla="*/ 2337735 w 2456873"/>
              <a:gd name="connsiteY8" fmla="*/ 3426690 h 3426690"/>
              <a:gd name="connsiteX9" fmla="*/ 804210 w 2456873"/>
              <a:gd name="connsiteY9" fmla="*/ 3426690 h 3426690"/>
              <a:gd name="connsiteX10" fmla="*/ 757836 w 2456873"/>
              <a:gd name="connsiteY10" fmla="*/ 3417328 h 3426690"/>
              <a:gd name="connsiteX11" fmla="*/ 733428 w 2456873"/>
              <a:gd name="connsiteY11" fmla="*/ 3400871 h 3426690"/>
              <a:gd name="connsiteX12" fmla="*/ 710891 w 2456873"/>
              <a:gd name="connsiteY12" fmla="*/ 3378334 h 3426690"/>
              <a:gd name="connsiteX13" fmla="*/ 0 w 2456873"/>
              <a:gd name="connsiteY13" fmla="*/ 2667443 h 3426690"/>
              <a:gd name="connsiteX14" fmla="*/ 0 w 2456873"/>
              <a:gd name="connsiteY14" fmla="*/ 2614699 h 3426690"/>
              <a:gd name="connsiteX15" fmla="*/ 0 w 2456873"/>
              <a:gd name="connsiteY15" fmla="*/ 2614698 h 3426690"/>
              <a:gd name="connsiteX16" fmla="*/ 0 w 2456873"/>
              <a:gd name="connsiteY16" fmla="*/ 2614678 h 3426690"/>
              <a:gd name="connsiteX17" fmla="*/ 0 w 2456873"/>
              <a:gd name="connsiteY17" fmla="*/ 119148 h 3426690"/>
              <a:gd name="connsiteX18" fmla="*/ 0 w 2456873"/>
              <a:gd name="connsiteY18" fmla="*/ 119128 h 3426690"/>
              <a:gd name="connsiteX19" fmla="*/ 9360 w 2456873"/>
              <a:gd name="connsiteY19" fmla="*/ 72764 h 3426690"/>
              <a:gd name="connsiteX20" fmla="*/ 119136 w 2456873"/>
              <a:gd name="connsiteY20" fmla="*/ 0 h 3426690"/>
            </a:gdLst>
            <a:rect l="l" t="t" r="r" b="b"/>
            <a:pathLst>
              <a:path w="2456873" h="3426690">
                <a:moveTo>
                  <a:pt x="119136" y="0"/>
                </a:moveTo>
                <a:lnTo>
                  <a:pt x="1651073" y="0"/>
                </a:lnTo>
                <a:cubicBezTo>
                  <a:pt x="1667523" y="0"/>
                  <a:pt x="1683194" y="3334"/>
                  <a:pt x="1697447" y="9362"/>
                </a:cubicBezTo>
                <a:lnTo>
                  <a:pt x="1726736" y="29110"/>
                </a:lnTo>
                <a:lnTo>
                  <a:pt x="1741101" y="43475"/>
                </a:lnTo>
                <a:lnTo>
                  <a:pt x="2456873" y="759247"/>
                </a:lnTo>
                <a:lnTo>
                  <a:pt x="2456873" y="814066"/>
                </a:lnTo>
                <a:lnTo>
                  <a:pt x="2456873" y="3307552"/>
                </a:lnTo>
                <a:cubicBezTo>
                  <a:pt x="2456873" y="3373350"/>
                  <a:pt x="2403533" y="3426690"/>
                  <a:pt x="2337735" y="3426690"/>
                </a:cubicBezTo>
                <a:lnTo>
                  <a:pt x="804210" y="3426690"/>
                </a:lnTo>
                <a:cubicBezTo>
                  <a:pt x="787761" y="3426690"/>
                  <a:pt x="772090" y="3423356"/>
                  <a:pt x="757836" y="3417328"/>
                </a:cubicBezTo>
                <a:lnTo>
                  <a:pt x="733428" y="3400871"/>
                </a:lnTo>
                <a:lnTo>
                  <a:pt x="710891" y="3378334"/>
                </a:lnTo>
                <a:lnTo>
                  <a:pt x="0" y="2667443"/>
                </a:lnTo>
                <a:lnTo>
                  <a:pt x="0" y="2614699"/>
                </a:lnTo>
                <a:lnTo>
                  <a:pt x="0" y="2614698"/>
                </a:lnTo>
                <a:lnTo>
                  <a:pt x="0" y="2614678"/>
                </a:lnTo>
                <a:lnTo>
                  <a:pt x="0" y="119148"/>
                </a:lnTo>
                <a:lnTo>
                  <a:pt x="0" y="119128"/>
                </a:lnTo>
                <a:lnTo>
                  <a:pt x="9360" y="72764"/>
                </a:lnTo>
                <a:cubicBezTo>
                  <a:pt x="27447" y="30004"/>
                  <a:pt x="69788" y="0"/>
                  <a:pt x="119136" y="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>
                <a:lumMod val="6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9832547" y="2749745"/>
            <a:ext cx="88979" cy="88979"/>
          </a:xfrm>
          <a:custGeom>
            <a:avLst/>
            <a:gdLst>
              <a:gd name="connsiteX0" fmla="*/ 119136 w 238274"/>
              <a:gd name="connsiteY0" fmla="*/ 0 h 238276"/>
              <a:gd name="connsiteX1" fmla="*/ 238274 w 238274"/>
              <a:gd name="connsiteY1" fmla="*/ 119138 h 238276"/>
              <a:gd name="connsiteX2" fmla="*/ 119136 w 238274"/>
              <a:gd name="connsiteY2" fmla="*/ 238276 h 238276"/>
              <a:gd name="connsiteX3" fmla="*/ 9360 w 238274"/>
              <a:gd name="connsiteY3" fmla="*/ 165512 h 238276"/>
              <a:gd name="connsiteX4" fmla="*/ 0 w 238274"/>
              <a:gd name="connsiteY4" fmla="*/ 119148 h 238276"/>
              <a:gd name="connsiteX5" fmla="*/ 0 w 238274"/>
              <a:gd name="connsiteY5" fmla="*/ 119128 h 238276"/>
              <a:gd name="connsiteX6" fmla="*/ 9360 w 238274"/>
              <a:gd name="connsiteY6" fmla="*/ 72764 h 238276"/>
              <a:gd name="connsiteX7" fmla="*/ 119136 w 238274"/>
              <a:gd name="connsiteY7" fmla="*/ 0 h 238276"/>
            </a:gdLst>
            <a:rect l="l" t="t" r="r" b="b"/>
            <a:pathLst>
              <a:path w="238274" h="238276">
                <a:moveTo>
                  <a:pt x="119136" y="0"/>
                </a:moveTo>
                <a:cubicBezTo>
                  <a:pt x="184934" y="0"/>
                  <a:pt x="238274" y="53340"/>
                  <a:pt x="238274" y="119138"/>
                </a:cubicBezTo>
                <a:cubicBezTo>
                  <a:pt x="238274" y="184936"/>
                  <a:pt x="184934" y="238276"/>
                  <a:pt x="119136" y="238276"/>
                </a:cubicBezTo>
                <a:cubicBezTo>
                  <a:pt x="69788" y="238276"/>
                  <a:pt x="27447" y="208272"/>
                  <a:pt x="9360" y="165512"/>
                </a:cubicBezTo>
                <a:lnTo>
                  <a:pt x="0" y="119148"/>
                </a:lnTo>
                <a:lnTo>
                  <a:pt x="0" y="119128"/>
                </a:lnTo>
                <a:lnTo>
                  <a:pt x="9360" y="72764"/>
                </a:lnTo>
                <a:cubicBezTo>
                  <a:pt x="27447" y="30004"/>
                  <a:pt x="69788" y="0"/>
                  <a:pt x="119136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tx1">
                <a:lumMod val="65000"/>
                <a:lumOff val="3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10071842" y="3061671"/>
            <a:ext cx="1147215" cy="5220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05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9603678" y="3691102"/>
            <a:ext cx="2083543" cy="1044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Socket应用移植实验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11324531" y="5020399"/>
            <a:ext cx="166225" cy="166225"/>
          </a:xfrm>
          <a:custGeom>
            <a:avLst/>
            <a:gdLst>
              <a:gd name="connsiteX0" fmla="*/ 119138 w 238276"/>
              <a:gd name="connsiteY0" fmla="*/ 0 h 238276"/>
              <a:gd name="connsiteX1" fmla="*/ 238276 w 238276"/>
              <a:gd name="connsiteY1" fmla="*/ 119138 h 238276"/>
              <a:gd name="connsiteX2" fmla="*/ 119138 w 238276"/>
              <a:gd name="connsiteY2" fmla="*/ 238276 h 238276"/>
              <a:gd name="connsiteX3" fmla="*/ 0 w 238276"/>
              <a:gd name="connsiteY3" fmla="*/ 119138 h 238276"/>
              <a:gd name="connsiteX4" fmla="*/ 119138 w 238276"/>
              <a:gd name="connsiteY4" fmla="*/ 0 h 238276"/>
            </a:gdLst>
            <a:rect l="l" t="t" r="r" b="b"/>
            <a:pathLst>
              <a:path w="238276" h="238276">
                <a:moveTo>
                  <a:pt x="119138" y="0"/>
                </a:moveTo>
                <a:cubicBezTo>
                  <a:pt x="184936" y="0"/>
                  <a:pt x="238276" y="53340"/>
                  <a:pt x="238276" y="119138"/>
                </a:cubicBezTo>
                <a:cubicBezTo>
                  <a:pt x="238276" y="184936"/>
                  <a:pt x="184936" y="238276"/>
                  <a:pt x="119138" y="238276"/>
                </a:cubicBezTo>
                <a:cubicBezTo>
                  <a:pt x="53340" y="238276"/>
                  <a:pt x="0" y="184936"/>
                  <a:pt x="0" y="119138"/>
                </a:cubicBezTo>
                <a:cubicBezTo>
                  <a:pt x="0" y="53340"/>
                  <a:pt x="53340" y="0"/>
                  <a:pt x="119138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tx1">
                <a:lumMod val="65000"/>
                <a:lumOff val="3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351099" y="1553058"/>
            <a:ext cx="9489802" cy="10752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HTTP服务器应用移植</a:t>
            </a:r>
            <a:endParaRPr kumimoji="1" lang="zh-CN" altLang="en-US"/>
          </a:p>
        </p:txBody>
      </p:sp>
      <p:grpSp>
        <p:nvGrpSpPr>
          <p:cNvPr id="4" name=""/>
          <p:cNvGrpSpPr/>
          <p:nvPr/>
        </p:nvGrpSpPr>
        <p:grpSpPr>
          <a:xfrm>
            <a:off x="3078143" y="3209953"/>
            <a:ext cx="913910" cy="913908"/>
            <a:chOff x="3078143" y="3209953"/>
            <a:chExt cx="913910" cy="913908"/>
          </a:xfrm>
        </p:grpSpPr>
        <p:sp>
          <p:nvSpPr>
            <p:cNvPr id="5" name="标题 1"/>
            <p:cNvSpPr txBox="1"/>
            <p:nvPr/>
          </p:nvSpPr>
          <p:spPr>
            <a:xfrm rot="0" flipH="0" flipV="0">
              <a:off x="3175099" y="3306907"/>
              <a:ext cx="720000" cy="720000"/>
            </a:xfrm>
            <a:prstGeom prst="ellipse">
              <a:avLst/>
            </a:prstGeom>
            <a:solidFill>
              <a:schemeClr val="accent1"/>
            </a:solidFill>
            <a:ln w="19050" cap="rnd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 rot="0" flipH="0" flipV="0">
              <a:off x="3363061" y="3480549"/>
              <a:ext cx="344075" cy="372717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 rot="0" flipH="0" flipV="0">
              <a:off x="3078143" y="3209953"/>
              <a:ext cx="913910" cy="913908"/>
            </a:xfrm>
            <a:prstGeom prst="arc">
              <a:avLst>
                <a:gd name="adj1" fmla="val 12085454"/>
                <a:gd name="adj2" fmla="val 16423906"/>
              </a:avLst>
            </a:prstGeom>
            <a:noFill/>
            <a:ln w="25400" cap="rnd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8" name="标题 1"/>
          <p:cNvSpPr txBox="1"/>
          <p:nvPr/>
        </p:nvSpPr>
        <p:spPr>
          <a:xfrm rot="0" flipH="0" flipV="0">
            <a:off x="1436818" y="4296419"/>
            <a:ext cx="4196561" cy="15580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将HTTP服务器应用移植到TCP Stack，验证TCP协议栈实现。</a:t>
            </a:r>
            <a:endParaRPr kumimoji="1" lang="zh-CN" altLang="en-US"/>
          </a:p>
        </p:txBody>
      </p:sp>
      <p:grpSp>
        <p:nvGrpSpPr>
          <p:cNvPr id="9" name=""/>
          <p:cNvGrpSpPr/>
          <p:nvPr/>
        </p:nvGrpSpPr>
        <p:grpSpPr>
          <a:xfrm>
            <a:off x="8206462" y="3206405"/>
            <a:ext cx="913910" cy="913908"/>
            <a:chOff x="8206462" y="3206405"/>
            <a:chExt cx="913910" cy="913908"/>
          </a:xfrm>
        </p:grpSpPr>
        <p:sp>
          <p:nvSpPr>
            <p:cNvPr id="10" name="标题 1"/>
            <p:cNvSpPr txBox="1"/>
            <p:nvPr/>
          </p:nvSpPr>
          <p:spPr>
            <a:xfrm rot="0" flipH="0" flipV="0">
              <a:off x="8303416" y="3303359"/>
              <a:ext cx="720000" cy="7200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 cap="rnd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rot="0" flipH="0" flipV="0">
              <a:off x="8477057" y="3483013"/>
              <a:ext cx="372717" cy="360692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0" flipH="0" flipV="0">
              <a:off x="8206462" y="3206405"/>
              <a:ext cx="913910" cy="913908"/>
            </a:xfrm>
            <a:prstGeom prst="arc">
              <a:avLst>
                <a:gd name="adj1" fmla="val 12085454"/>
                <a:gd name="adj2" fmla="val 16423906"/>
              </a:avLst>
            </a:prstGeom>
            <a:noFill/>
            <a:ln w="25400" cap="rnd">
              <a:solidFill>
                <a:schemeClr val="accent1">
                  <a:lumMod val="40000"/>
                  <a:lumOff val="60000"/>
                </a:schemeClr>
              </a:solidFill>
              <a:round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3" name="标题 1"/>
          <p:cNvSpPr txBox="1"/>
          <p:nvPr/>
        </p:nvSpPr>
        <p:spPr>
          <a:xfrm rot="0" flipH="0" flipV="0">
            <a:off x="6552436" y="4299967"/>
            <a:ext cx="4221961" cy="15547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替换Socket函数为TCP Stack对应函数，实现HTTP协议处理。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实验任务与流程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1290917" y="1598277"/>
            <a:ext cx="2572735" cy="2572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2466575" y="3013555"/>
            <a:ext cx="2572735" cy="257273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5701062" y="2657441"/>
            <a:ext cx="5692775" cy="14996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使用带重传的TCP协议栈，替换Socket函数。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786787" y="1598277"/>
            <a:ext cx="4881213" cy="9848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移植过程和服务器线程创建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701062" y="4086683"/>
            <a:ext cx="5692775" cy="14996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修改main函数，创建服务器线程，处理HTTP请求。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设计思路——Socket应用的移植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5417" t="14828" r="58228" b="8873"/>
          <a:stretch>
            <a:fillRect/>
          </a:stretch>
        </p:blipFill>
        <p:spPr>
          <a:xfrm rot="0" flipH="0" flipV="0">
            <a:off x="-1320800" y="1948182"/>
            <a:ext cx="6807606" cy="6593838"/>
          </a:xfrm>
          <a:custGeom>
            <a:avLst/>
            <a:gdLst/>
            <a:rect l="l" t="t" r="r" b="b"/>
            <a:pathLst>
              <a:path w="6807200" h="6591300">
                <a:moveTo>
                  <a:pt x="3858260" y="3352800"/>
                </a:moveTo>
                <a:lnTo>
                  <a:pt x="5997346" y="3352800"/>
                </a:lnTo>
                <a:lnTo>
                  <a:pt x="6807606" y="4973319"/>
                </a:lnTo>
                <a:lnTo>
                  <a:pt x="5997346" y="6593838"/>
                </a:lnTo>
                <a:lnTo>
                  <a:pt x="3858260" y="6593838"/>
                </a:lnTo>
                <a:lnTo>
                  <a:pt x="3048000" y="4973319"/>
                </a:lnTo>
                <a:close/>
                <a:moveTo>
                  <a:pt x="810260" y="1686560"/>
                </a:moveTo>
                <a:lnTo>
                  <a:pt x="2949346" y="1686560"/>
                </a:lnTo>
                <a:lnTo>
                  <a:pt x="3759606" y="3307079"/>
                </a:lnTo>
                <a:lnTo>
                  <a:pt x="2949346" y="4927598"/>
                </a:lnTo>
                <a:lnTo>
                  <a:pt x="810260" y="4927598"/>
                </a:lnTo>
                <a:lnTo>
                  <a:pt x="0" y="3307079"/>
                </a:lnTo>
                <a:close/>
                <a:moveTo>
                  <a:pt x="3858260" y="0"/>
                </a:moveTo>
                <a:lnTo>
                  <a:pt x="5997346" y="0"/>
                </a:lnTo>
                <a:lnTo>
                  <a:pt x="6807606" y="1620519"/>
                </a:lnTo>
                <a:lnTo>
                  <a:pt x="5997346" y="3241038"/>
                </a:lnTo>
                <a:lnTo>
                  <a:pt x="3858260" y="3241038"/>
                </a:lnTo>
                <a:lnTo>
                  <a:pt x="3048000" y="162051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6096000" y="3107740"/>
            <a:ext cx="540000" cy="540000"/>
          </a:xfrm>
          <a:prstGeom prst="rect">
            <a:avLst/>
          </a:prstGeom>
          <a:solidFill>
            <a:schemeClr val="accent2"/>
          </a:solidFill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244888" y="3246546"/>
            <a:ext cx="242224" cy="26238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26934" y="2933604"/>
            <a:ext cx="4591966" cy="414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F9ED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服务器功能验证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26934" y="3429000"/>
            <a:ext cx="4591966" cy="22210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移植后的服务器程序能正确执行功能，通过Python脚本验证。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0" y="2633872"/>
            <a:ext cx="4563746" cy="4224128"/>
          </a:xfrm>
          <a:custGeom>
            <a:avLst/>
            <a:gdLst>
              <a:gd name="connsiteX0" fmla="*/ 0 w 4515728"/>
              <a:gd name="connsiteY0" fmla="*/ 0 h 4179685"/>
              <a:gd name="connsiteX1" fmla="*/ 2932042 w 4515728"/>
              <a:gd name="connsiteY1" fmla="*/ 0 h 4179685"/>
              <a:gd name="connsiteX2" fmla="*/ 4515728 w 4515728"/>
              <a:gd name="connsiteY2" fmla="*/ 3167372 h 4179685"/>
              <a:gd name="connsiteX3" fmla="*/ 4009572 w 4515728"/>
              <a:gd name="connsiteY3" fmla="*/ 4179685 h 4179685"/>
              <a:gd name="connsiteX4" fmla="*/ 0 w 4515728"/>
              <a:gd name="connsiteY4" fmla="*/ 4179685 h 4179685"/>
            </a:gdLst>
            <a:rect l="l" t="t" r="r" b="b"/>
            <a:pathLst>
              <a:path w="4515728" h="4179685">
                <a:moveTo>
                  <a:pt x="0" y="0"/>
                </a:moveTo>
                <a:lnTo>
                  <a:pt x="2932042" y="0"/>
                </a:lnTo>
                <a:lnTo>
                  <a:pt x="4515728" y="3167372"/>
                </a:lnTo>
                <a:lnTo>
                  <a:pt x="4009572" y="4179685"/>
                </a:lnTo>
                <a:lnTo>
                  <a:pt x="0" y="4179685"/>
                </a:lnTo>
                <a:close/>
              </a:path>
            </a:pathLst>
          </a:custGeom>
          <a:solidFill>
            <a:schemeClr val="bg1">
              <a:lumMod val="95000"/>
              <a:alpha val="3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69549" y="2762892"/>
            <a:ext cx="579456" cy="499530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实验结果与分析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8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622300" y="522514"/>
            <a:ext cx="10883900" cy="5805715"/>
          </a:xfrm>
          <a:prstGeom prst="roundRect">
            <a:avLst>
              <a:gd name="adj" fmla="val 3761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dist="38100" blurRad="50800" dir="2700000" sx="100000" sy="100000" kx="0" ky="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862271" y="836612"/>
            <a:ext cx="3468669" cy="5373688"/>
          </a:xfrm>
          <a:prstGeom prst="roundRect">
            <a:avLst>
              <a:gd name="adj" fmla="val 4830"/>
            </a:avLst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61060" y="1535953"/>
            <a:ext cx="6468654" cy="33010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032375" y="4342379"/>
            <a:ext cx="1434583" cy="11912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032376" y="4608285"/>
            <a:ext cx="1158358" cy="11912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032375" y="4855230"/>
            <a:ext cx="1434583" cy="11912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27100" y="701293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446026" y="659151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78E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2024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1">
            <a:off x="3427378" y="864006"/>
            <a:ext cx="2915365" cy="741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01255" y="5162641"/>
            <a:ext cx="6132970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99000">
                <a:schemeClr val="accent1">
                  <a:lumMod val="40000"/>
                  <a:lumOff val="60000"/>
                  <a:alpha val="4800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01255" y="5388703"/>
            <a:ext cx="2085625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606868" y="5388703"/>
            <a:ext cx="2085625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036464" y="5402199"/>
            <a:ext cx="2005895" cy="4668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汇报人：张家玮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3606868" y="5402200"/>
            <a:ext cx="2371185" cy="453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汇报时间：2024</a:t>
            </a:r>
            <a:endParaRPr kumimoji="1" lang="zh-CN" altLang="en-US"/>
          </a:p>
        </p:txBody>
      </p:sp>
      <p:pic>
        <p:nvPicPr>
          <p:cNvPr id="18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31316" t="0" r="31316" b="0"/>
          <a:stretch>
            <a:fillRect/>
          </a:stretch>
        </p:blipFill>
        <p:spPr>
          <a:xfrm rot="0" flipH="0" flipV="0">
            <a:off x="7676552" y="836612"/>
            <a:ext cx="3523280" cy="5284788"/>
          </a:xfrm>
          <a:custGeom>
            <a:avLst/>
            <a:gdLst>
              <a:gd name="connsiteX0" fmla="*/ 170174 w 3523280"/>
              <a:gd name="connsiteY0" fmla="*/ 0 h 5284788"/>
              <a:gd name="connsiteX1" fmla="*/ 3353104 w 3523280"/>
              <a:gd name="connsiteY1" fmla="*/ 0 h 5284788"/>
              <a:gd name="connsiteX2" fmla="*/ 3523280 w 3523280"/>
              <a:gd name="connsiteY2" fmla="*/ 170174 h 5284788"/>
              <a:gd name="connsiteX3" fmla="*/ 3523280 w 3523280"/>
              <a:gd name="connsiteY3" fmla="*/ 5114614 h 5284788"/>
              <a:gd name="connsiteX4" fmla="*/ 3353104 w 3523280"/>
              <a:gd name="connsiteY4" fmla="*/ 5284788 h 5284788"/>
              <a:gd name="connsiteX5" fmla="*/ 170174 w 3523280"/>
              <a:gd name="connsiteY5" fmla="*/ 5284788 h 5284788"/>
              <a:gd name="connsiteX6" fmla="*/ 0 w 3523280"/>
              <a:gd name="connsiteY6" fmla="*/ 5114614 h 5284788"/>
              <a:gd name="connsiteX7" fmla="*/ 0 w 3523280"/>
              <a:gd name="connsiteY7" fmla="*/ 170174 h 5284788"/>
              <a:gd name="connsiteX8" fmla="*/ 170174 w 3523280"/>
              <a:gd name="connsiteY8" fmla="*/ 0 h 5284788"/>
            </a:gdLst>
            <a:rect l="l" t="t" r="r" b="b"/>
            <a:pathLst>
              <a:path w="3523280" h="5284788">
                <a:moveTo>
                  <a:pt x="170174" y="0"/>
                </a:moveTo>
                <a:lnTo>
                  <a:pt x="3353104" y="0"/>
                </a:lnTo>
                <a:cubicBezTo>
                  <a:pt x="3447090" y="0"/>
                  <a:pt x="3523280" y="76189"/>
                  <a:pt x="3523280" y="170174"/>
                </a:cubicBezTo>
                <a:lnTo>
                  <a:pt x="3523280" y="5114614"/>
                </a:lnTo>
                <a:cubicBezTo>
                  <a:pt x="3523280" y="5208599"/>
                  <a:pt x="3447090" y="5284788"/>
                  <a:pt x="3353104" y="5284788"/>
                </a:cubicBezTo>
                <a:lnTo>
                  <a:pt x="170174" y="5284788"/>
                </a:lnTo>
                <a:cubicBezTo>
                  <a:pt x="76189" y="5284788"/>
                  <a:pt x="0" y="5208599"/>
                  <a:pt x="0" y="5114614"/>
                </a:cubicBezTo>
                <a:lnTo>
                  <a:pt x="0" y="170174"/>
                </a:lnTo>
                <a:cubicBezTo>
                  <a:pt x="0" y="76189"/>
                  <a:pt x="76189" y="0"/>
                  <a:pt x="170174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8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622300" y="522514"/>
            <a:ext cx="10883900" cy="5805715"/>
          </a:xfrm>
          <a:prstGeom prst="roundRect">
            <a:avLst>
              <a:gd name="adj" fmla="val 3761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dist="38100" blurRad="50800" dir="2700000" sx="100000" sy="100000" kx="0" ky="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906864" y="701293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671975" y="659151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78E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2024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5745975" y="864006"/>
            <a:ext cx="2915365" cy="741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912803" y="836612"/>
            <a:ext cx="3468669" cy="5373688"/>
          </a:xfrm>
          <a:prstGeom prst="roundRect">
            <a:avLst>
              <a:gd name="adj" fmla="val 4830"/>
            </a:avLst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31316" t="0" r="31316" b="0"/>
          <a:stretch>
            <a:fillRect/>
          </a:stretch>
        </p:blipFill>
        <p:spPr>
          <a:xfrm rot="0" flipH="1" flipV="0">
            <a:off x="1043911" y="836612"/>
            <a:ext cx="3523280" cy="5284788"/>
          </a:xfrm>
          <a:custGeom>
            <a:avLst/>
            <a:gdLst>
              <a:gd name="connsiteX0" fmla="*/ 170174 w 3523280"/>
              <a:gd name="connsiteY0" fmla="*/ 0 h 5284788"/>
              <a:gd name="connsiteX1" fmla="*/ 3353104 w 3523280"/>
              <a:gd name="connsiteY1" fmla="*/ 0 h 5284788"/>
              <a:gd name="connsiteX2" fmla="*/ 3523280 w 3523280"/>
              <a:gd name="connsiteY2" fmla="*/ 170174 h 5284788"/>
              <a:gd name="connsiteX3" fmla="*/ 3523280 w 3523280"/>
              <a:gd name="connsiteY3" fmla="*/ 5114614 h 5284788"/>
              <a:gd name="connsiteX4" fmla="*/ 3353104 w 3523280"/>
              <a:gd name="connsiteY4" fmla="*/ 5284788 h 5284788"/>
              <a:gd name="connsiteX5" fmla="*/ 170174 w 3523280"/>
              <a:gd name="connsiteY5" fmla="*/ 5284788 h 5284788"/>
              <a:gd name="connsiteX6" fmla="*/ 0 w 3523280"/>
              <a:gd name="connsiteY6" fmla="*/ 5114614 h 5284788"/>
              <a:gd name="connsiteX7" fmla="*/ 0 w 3523280"/>
              <a:gd name="connsiteY7" fmla="*/ 170174 h 5284788"/>
              <a:gd name="connsiteX8" fmla="*/ 170174 w 3523280"/>
              <a:gd name="connsiteY8" fmla="*/ 0 h 5284788"/>
            </a:gdLst>
            <a:rect l="l" t="t" r="r" b="b"/>
            <a:pathLst>
              <a:path w="3523280" h="5284788">
                <a:moveTo>
                  <a:pt x="170174" y="0"/>
                </a:moveTo>
                <a:lnTo>
                  <a:pt x="3353104" y="0"/>
                </a:lnTo>
                <a:cubicBezTo>
                  <a:pt x="3447090" y="0"/>
                  <a:pt x="3523280" y="76189"/>
                  <a:pt x="3523280" y="170174"/>
                </a:cubicBezTo>
                <a:lnTo>
                  <a:pt x="3523280" y="5114614"/>
                </a:lnTo>
                <a:cubicBezTo>
                  <a:pt x="3523280" y="5208599"/>
                  <a:pt x="3447090" y="5284788"/>
                  <a:pt x="3353104" y="5284788"/>
                </a:cubicBezTo>
                <a:lnTo>
                  <a:pt x="170174" y="5284788"/>
                </a:lnTo>
                <a:cubicBezTo>
                  <a:pt x="76189" y="5284788"/>
                  <a:pt x="0" y="5208599"/>
                  <a:pt x="0" y="5114614"/>
                </a:cubicBezTo>
                <a:lnTo>
                  <a:pt x="0" y="170174"/>
                </a:lnTo>
                <a:cubicBezTo>
                  <a:pt x="0" y="76189"/>
                  <a:pt x="76189" y="0"/>
                  <a:pt x="17017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0" flipV="0">
            <a:off x="4889499" y="2791592"/>
            <a:ext cx="6423129" cy="21093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网络传输机制实验一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873469" y="1801911"/>
            <a:ext cx="3368635" cy="80610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2700000" scaled="0"/>
          </a:gradFill>
          <a:ln w="635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0" flipV="0">
            <a:off x="7079225" y="1983400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6543250" y="1983401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0" flipV="0">
            <a:off x="6007275" y="1983402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0" flipV="0">
            <a:off x="5841513" y="5053336"/>
            <a:ext cx="5370922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211883" y="1683255"/>
            <a:ext cx="1880400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881135" y="5388703"/>
            <a:ext cx="1360969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147585" y="5388703"/>
            <a:ext cx="1360969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945432" y="703029"/>
            <a:ext cx="1491275" cy="19035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876793" y="1489896"/>
            <a:ext cx="3561553" cy="4319236"/>
          </a:xfrm>
          <a:custGeom>
            <a:avLst/>
            <a:gdLst>
              <a:gd name="connsiteX0" fmla="*/ 201239 w 2989736"/>
              <a:gd name="connsiteY0" fmla="*/ 0 h 4113711"/>
              <a:gd name="connsiteX1" fmla="*/ 1220988 w 2989736"/>
              <a:gd name="connsiteY1" fmla="*/ 0 h 4113711"/>
              <a:gd name="connsiteX2" fmla="*/ 1220549 w 2989736"/>
              <a:gd name="connsiteY2" fmla="*/ 4356 h 4113711"/>
              <a:gd name="connsiteX3" fmla="*/ 1494869 w 2989736"/>
              <a:gd name="connsiteY3" fmla="*/ 278676 h 4113711"/>
              <a:gd name="connsiteX4" fmla="*/ 1769189 w 2989736"/>
              <a:gd name="connsiteY4" fmla="*/ 4356 h 4113711"/>
              <a:gd name="connsiteX5" fmla="*/ 1768750 w 2989736"/>
              <a:gd name="connsiteY5" fmla="*/ 0 h 4113711"/>
              <a:gd name="connsiteX6" fmla="*/ 2788497 w 2989736"/>
              <a:gd name="connsiteY6" fmla="*/ 0 h 4113711"/>
              <a:gd name="connsiteX7" fmla="*/ 2989736 w 2989736"/>
              <a:gd name="connsiteY7" fmla="*/ 201239 h 4113711"/>
              <a:gd name="connsiteX8" fmla="*/ 2989736 w 2989736"/>
              <a:gd name="connsiteY8" fmla="*/ 3912472 h 4113711"/>
              <a:gd name="connsiteX9" fmla="*/ 2788497 w 2989736"/>
              <a:gd name="connsiteY9" fmla="*/ 4113711 h 4113711"/>
              <a:gd name="connsiteX10" fmla="*/ 201239 w 2989736"/>
              <a:gd name="connsiteY10" fmla="*/ 4113711 h 4113711"/>
              <a:gd name="connsiteX11" fmla="*/ 0 w 2989736"/>
              <a:gd name="connsiteY11" fmla="*/ 3912472 h 4113711"/>
              <a:gd name="connsiteX12" fmla="*/ 0 w 2989736"/>
              <a:gd name="connsiteY12" fmla="*/ 201239 h 4113711"/>
              <a:gd name="connsiteX13" fmla="*/ 201239 w 2989736"/>
              <a:gd name="connsiteY13" fmla="*/ 0 h 4113711"/>
            </a:gdLst>
            <a:rect l="l" t="t" r="r" b="b"/>
            <a:pathLst>
              <a:path w="2989736" h="4113711">
                <a:moveTo>
                  <a:pt x="201239" y="0"/>
                </a:moveTo>
                <a:lnTo>
                  <a:pt x="1220988" y="0"/>
                </a:lnTo>
                <a:lnTo>
                  <a:pt x="1220549" y="4356"/>
                </a:lnTo>
                <a:cubicBezTo>
                  <a:pt x="1220549" y="155859"/>
                  <a:pt x="1343366" y="278676"/>
                  <a:pt x="1494869" y="278676"/>
                </a:cubicBezTo>
                <a:cubicBezTo>
                  <a:pt x="1646372" y="278676"/>
                  <a:pt x="1769189" y="155859"/>
                  <a:pt x="1769189" y="4356"/>
                </a:cubicBezTo>
                <a:lnTo>
                  <a:pt x="1768750" y="0"/>
                </a:lnTo>
                <a:lnTo>
                  <a:pt x="2788497" y="0"/>
                </a:lnTo>
                <a:cubicBezTo>
                  <a:pt x="2899638" y="0"/>
                  <a:pt x="2989736" y="90098"/>
                  <a:pt x="2989736" y="201239"/>
                </a:cubicBezTo>
                <a:lnTo>
                  <a:pt x="2989736" y="3912472"/>
                </a:lnTo>
                <a:cubicBezTo>
                  <a:pt x="2989736" y="4023613"/>
                  <a:pt x="2899638" y="4113711"/>
                  <a:pt x="2788497" y="4113711"/>
                </a:cubicBezTo>
                <a:lnTo>
                  <a:pt x="201239" y="4113711"/>
                </a:lnTo>
                <a:cubicBezTo>
                  <a:pt x="90098" y="4113711"/>
                  <a:pt x="0" y="4023613"/>
                  <a:pt x="0" y="3912472"/>
                </a:cubicBezTo>
                <a:lnTo>
                  <a:pt x="0" y="201239"/>
                </a:lnTo>
                <a:cubicBezTo>
                  <a:pt x="0" y="90098"/>
                  <a:pt x="90098" y="0"/>
                  <a:pt x="201239" y="0"/>
                </a:cubicBezTo>
                <a:close/>
              </a:path>
            </a:pathLst>
          </a:custGeom>
          <a:solidFill>
            <a:schemeClr val="bg1"/>
          </a:solidFill>
          <a:ln w="571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3075476" y="3356967"/>
            <a:ext cx="1164190" cy="4087473"/>
          </a:xfrm>
          <a:custGeom>
            <a:avLst/>
            <a:gdLst>
              <a:gd name="connsiteX0" fmla="*/ 0 w 1197713"/>
              <a:gd name="connsiteY0" fmla="*/ 1737909 h 3475818"/>
              <a:gd name="connsiteX1" fmla="*/ 1064655 w 1197713"/>
              <a:gd name="connsiteY1" fmla="*/ 49729 h 3475818"/>
              <a:gd name="connsiteX2" fmla="*/ 1197713 w 1197713"/>
              <a:gd name="connsiteY2" fmla="*/ 0 h 3475818"/>
              <a:gd name="connsiteX3" fmla="*/ 1197713 w 1197713"/>
              <a:gd name="connsiteY3" fmla="*/ 3475818 h 3475818"/>
              <a:gd name="connsiteX4" fmla="*/ 1064654 w 1197713"/>
              <a:gd name="connsiteY4" fmla="*/ 3426090 h 3475818"/>
              <a:gd name="connsiteX5" fmla="*/ 0 w 1197713"/>
              <a:gd name="connsiteY5" fmla="*/ 1737909 h 3475818"/>
            </a:gdLst>
            <a:rect l="l" t="t" r="r" b="b"/>
            <a:pathLst>
              <a:path w="1197713" h="3475818">
                <a:moveTo>
                  <a:pt x="0" y="1737909"/>
                </a:moveTo>
                <a:cubicBezTo>
                  <a:pt x="0" y="972929"/>
                  <a:pt x="440634" y="318277"/>
                  <a:pt x="1064655" y="49729"/>
                </a:cubicBezTo>
                <a:lnTo>
                  <a:pt x="1197713" y="0"/>
                </a:lnTo>
                <a:lnTo>
                  <a:pt x="1197713" y="3475818"/>
                </a:lnTo>
                <a:lnTo>
                  <a:pt x="1064654" y="3426090"/>
                </a:lnTo>
                <a:cubicBezTo>
                  <a:pt x="440633" y="3157541"/>
                  <a:pt x="0" y="2502889"/>
                  <a:pt x="0" y="1737909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204978" y="2630556"/>
            <a:ext cx="2905184" cy="20375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实验包括连接管理、短消息收发和大文件传送，旨在掌握TCP连接管理和数据包处理。
通过执行tcp_topo.py和tcp_stack_conn.py验证连接建立和断开的正确性。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204978" y="1933120"/>
            <a:ext cx="2905184" cy="624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连接管理实验内容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693762" y="5164435"/>
            <a:ext cx="1927614" cy="624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066211" y="1713930"/>
            <a:ext cx="136924" cy="14052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740952" y="1489898"/>
            <a:ext cx="3561553" cy="4319237"/>
          </a:xfrm>
          <a:custGeom>
            <a:avLst/>
            <a:gdLst>
              <a:gd name="connsiteX0" fmla="*/ 201239 w 2989736"/>
              <a:gd name="connsiteY0" fmla="*/ 0 h 4113711"/>
              <a:gd name="connsiteX1" fmla="*/ 1220988 w 2989736"/>
              <a:gd name="connsiteY1" fmla="*/ 0 h 4113711"/>
              <a:gd name="connsiteX2" fmla="*/ 1220549 w 2989736"/>
              <a:gd name="connsiteY2" fmla="*/ 4356 h 4113711"/>
              <a:gd name="connsiteX3" fmla="*/ 1494869 w 2989736"/>
              <a:gd name="connsiteY3" fmla="*/ 278676 h 4113711"/>
              <a:gd name="connsiteX4" fmla="*/ 1769189 w 2989736"/>
              <a:gd name="connsiteY4" fmla="*/ 4356 h 4113711"/>
              <a:gd name="connsiteX5" fmla="*/ 1768750 w 2989736"/>
              <a:gd name="connsiteY5" fmla="*/ 0 h 4113711"/>
              <a:gd name="connsiteX6" fmla="*/ 2788497 w 2989736"/>
              <a:gd name="connsiteY6" fmla="*/ 0 h 4113711"/>
              <a:gd name="connsiteX7" fmla="*/ 2989736 w 2989736"/>
              <a:gd name="connsiteY7" fmla="*/ 201239 h 4113711"/>
              <a:gd name="connsiteX8" fmla="*/ 2989736 w 2989736"/>
              <a:gd name="connsiteY8" fmla="*/ 3912472 h 4113711"/>
              <a:gd name="connsiteX9" fmla="*/ 2788497 w 2989736"/>
              <a:gd name="connsiteY9" fmla="*/ 4113711 h 4113711"/>
              <a:gd name="connsiteX10" fmla="*/ 201239 w 2989736"/>
              <a:gd name="connsiteY10" fmla="*/ 4113711 h 4113711"/>
              <a:gd name="connsiteX11" fmla="*/ 0 w 2989736"/>
              <a:gd name="connsiteY11" fmla="*/ 3912472 h 4113711"/>
              <a:gd name="connsiteX12" fmla="*/ 0 w 2989736"/>
              <a:gd name="connsiteY12" fmla="*/ 201239 h 4113711"/>
              <a:gd name="connsiteX13" fmla="*/ 201239 w 2989736"/>
              <a:gd name="connsiteY13" fmla="*/ 0 h 4113711"/>
            </a:gdLst>
            <a:rect l="l" t="t" r="r" b="b"/>
            <a:pathLst>
              <a:path w="2989736" h="4113711">
                <a:moveTo>
                  <a:pt x="201239" y="0"/>
                </a:moveTo>
                <a:lnTo>
                  <a:pt x="1220988" y="0"/>
                </a:lnTo>
                <a:lnTo>
                  <a:pt x="1220549" y="4356"/>
                </a:lnTo>
                <a:cubicBezTo>
                  <a:pt x="1220549" y="155859"/>
                  <a:pt x="1343366" y="278676"/>
                  <a:pt x="1494869" y="278676"/>
                </a:cubicBezTo>
                <a:cubicBezTo>
                  <a:pt x="1646372" y="278676"/>
                  <a:pt x="1769189" y="155859"/>
                  <a:pt x="1769189" y="4356"/>
                </a:cubicBezTo>
                <a:lnTo>
                  <a:pt x="1768750" y="0"/>
                </a:lnTo>
                <a:lnTo>
                  <a:pt x="2788497" y="0"/>
                </a:lnTo>
                <a:cubicBezTo>
                  <a:pt x="2899638" y="0"/>
                  <a:pt x="2989736" y="90098"/>
                  <a:pt x="2989736" y="201239"/>
                </a:cubicBezTo>
                <a:lnTo>
                  <a:pt x="2989736" y="3912472"/>
                </a:lnTo>
                <a:cubicBezTo>
                  <a:pt x="2989736" y="4023613"/>
                  <a:pt x="2899638" y="4113711"/>
                  <a:pt x="2788497" y="4113711"/>
                </a:cubicBezTo>
                <a:lnTo>
                  <a:pt x="201239" y="4113711"/>
                </a:lnTo>
                <a:cubicBezTo>
                  <a:pt x="90098" y="4113711"/>
                  <a:pt x="0" y="4023613"/>
                  <a:pt x="0" y="3912472"/>
                </a:cubicBezTo>
                <a:lnTo>
                  <a:pt x="0" y="201239"/>
                </a:lnTo>
                <a:cubicBezTo>
                  <a:pt x="0" y="90098"/>
                  <a:pt x="90098" y="0"/>
                  <a:pt x="201239" y="0"/>
                </a:cubicBezTo>
                <a:close/>
              </a:path>
            </a:pathLst>
          </a:custGeom>
          <a:solidFill>
            <a:schemeClr val="bg1"/>
          </a:solidFill>
          <a:ln w="571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7939636" y="3356968"/>
            <a:ext cx="1164187" cy="4087473"/>
          </a:xfrm>
          <a:custGeom>
            <a:avLst/>
            <a:gdLst>
              <a:gd name="connsiteX0" fmla="*/ 0 w 1197713"/>
              <a:gd name="connsiteY0" fmla="*/ 1737909 h 3475818"/>
              <a:gd name="connsiteX1" fmla="*/ 1064655 w 1197713"/>
              <a:gd name="connsiteY1" fmla="*/ 49729 h 3475818"/>
              <a:gd name="connsiteX2" fmla="*/ 1197713 w 1197713"/>
              <a:gd name="connsiteY2" fmla="*/ 0 h 3475818"/>
              <a:gd name="connsiteX3" fmla="*/ 1197713 w 1197713"/>
              <a:gd name="connsiteY3" fmla="*/ 3475818 h 3475818"/>
              <a:gd name="connsiteX4" fmla="*/ 1064654 w 1197713"/>
              <a:gd name="connsiteY4" fmla="*/ 3426090 h 3475818"/>
              <a:gd name="connsiteX5" fmla="*/ 0 w 1197713"/>
              <a:gd name="connsiteY5" fmla="*/ 1737909 h 3475818"/>
            </a:gdLst>
            <a:rect l="l" t="t" r="r" b="b"/>
            <a:pathLst>
              <a:path w="1197713" h="3475818">
                <a:moveTo>
                  <a:pt x="0" y="1737909"/>
                </a:moveTo>
                <a:cubicBezTo>
                  <a:pt x="0" y="972929"/>
                  <a:pt x="440634" y="318277"/>
                  <a:pt x="1064655" y="49729"/>
                </a:cubicBezTo>
                <a:lnTo>
                  <a:pt x="1197713" y="0"/>
                </a:lnTo>
                <a:lnTo>
                  <a:pt x="1197713" y="3475818"/>
                </a:lnTo>
                <a:lnTo>
                  <a:pt x="1064654" y="3426090"/>
                </a:lnTo>
                <a:cubicBezTo>
                  <a:pt x="440633" y="3157541"/>
                  <a:pt x="0" y="2502889"/>
                  <a:pt x="0" y="173790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069137" y="2630558"/>
            <a:ext cx="2905184" cy="20375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修改tcp_apps.c以实现短消息收发，使用tcp_stack_trans.py进行测试。
调整代码以支持文件传输，并用md5sum验证文件一致性。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069137" y="1933122"/>
            <a:ext cx="2905184" cy="624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短消息与大文件传输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557921" y="5164437"/>
            <a:ext cx="1927614" cy="624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926486" y="1696278"/>
            <a:ext cx="136924" cy="14052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实验任务与流程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145311" y="2594610"/>
            <a:ext cx="3360815" cy="2579256"/>
          </a:xfrm>
          <a:prstGeom prst="roundRect">
            <a:avLst>
              <a:gd name="adj" fmla="val 4731"/>
            </a:avLst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609841" y="2594610"/>
            <a:ext cx="3360815" cy="2579256"/>
          </a:xfrm>
          <a:prstGeom prst="roundRect">
            <a:avLst>
              <a:gd name="adj" fmla="val 4731"/>
            </a:avLst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609841" y="1986900"/>
            <a:ext cx="3360815" cy="1027657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145311" y="1986900"/>
            <a:ext cx="3360815" cy="1027657"/>
          </a:xfrm>
          <a:prstGeom prst="round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182408" y="2753777"/>
            <a:ext cx="558802" cy="558802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bg1"/>
            </a:solidFill>
            <a:prstDash val="solid"/>
            <a:miter/>
          </a:ln>
          <a:effectLst>
            <a:outerShdw dist="63500" blurRad="381000" dir="10260000" sx="100000" sy="100000" kx="0" ky="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807463" y="2753777"/>
            <a:ext cx="558802" cy="558802"/>
          </a:xfrm>
          <a:prstGeom prst="ellipse">
            <a:avLst/>
          </a:prstGeom>
          <a:solidFill>
            <a:schemeClr val="accent2"/>
          </a:solidFill>
          <a:ln w="19050" cap="sq">
            <a:solidFill>
              <a:schemeClr val="bg1"/>
            </a:solidFill>
            <a:miter/>
          </a:ln>
          <a:effectLst>
            <a:outerShdw dist="63500" blurRad="381000" dir="10260000" sx="100000" sy="100000" kx="0" ky="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341516" y="2917936"/>
            <a:ext cx="240586" cy="230484"/>
          </a:xfrm>
          <a:custGeom>
            <a:avLst/>
            <a:gdLst>
              <a:gd name="connsiteX0" fmla="*/ 196501 w 467362"/>
              <a:gd name="connsiteY0" fmla="*/ 222283 h 447740"/>
              <a:gd name="connsiteX1" fmla="*/ 227171 w 467362"/>
              <a:gd name="connsiteY1" fmla="*/ 249334 h 447740"/>
              <a:gd name="connsiteX2" fmla="*/ 204216 w 467362"/>
              <a:gd name="connsiteY2" fmla="*/ 278671 h 447740"/>
              <a:gd name="connsiteX3" fmla="*/ 196501 w 467362"/>
              <a:gd name="connsiteY3" fmla="*/ 278671 h 447740"/>
              <a:gd name="connsiteX4" fmla="*/ 181356 w 467362"/>
              <a:gd name="connsiteY4" fmla="*/ 263526 h 447740"/>
              <a:gd name="connsiteX5" fmla="*/ 181356 w 467362"/>
              <a:gd name="connsiteY5" fmla="*/ 237523 h 447740"/>
              <a:gd name="connsiteX6" fmla="*/ 181356 w 467362"/>
              <a:gd name="connsiteY6" fmla="*/ 237428 h 447740"/>
              <a:gd name="connsiteX7" fmla="*/ 196501 w 467362"/>
              <a:gd name="connsiteY7" fmla="*/ 222283 h 447740"/>
              <a:gd name="connsiteX8" fmla="*/ 139827 w 467362"/>
              <a:gd name="connsiteY8" fmla="*/ 182183 h 447740"/>
              <a:gd name="connsiteX9" fmla="*/ 124777 w 467362"/>
              <a:gd name="connsiteY9" fmla="*/ 197233 h 447740"/>
              <a:gd name="connsiteX10" fmla="*/ 124777 w 467362"/>
              <a:gd name="connsiteY10" fmla="*/ 368683 h 447740"/>
              <a:gd name="connsiteX11" fmla="*/ 124777 w 467362"/>
              <a:gd name="connsiteY11" fmla="*/ 368686 h 447740"/>
              <a:gd name="connsiteX12" fmla="*/ 139636 w 467362"/>
              <a:gd name="connsiteY12" fmla="*/ 383923 h 447740"/>
              <a:gd name="connsiteX13" fmla="*/ 166497 w 467362"/>
              <a:gd name="connsiteY13" fmla="*/ 383923 h 447740"/>
              <a:gd name="connsiteX14" fmla="*/ 181547 w 467362"/>
              <a:gd name="connsiteY14" fmla="*/ 368873 h 447740"/>
              <a:gd name="connsiteX15" fmla="*/ 181547 w 467362"/>
              <a:gd name="connsiteY15" fmla="*/ 334202 h 447740"/>
              <a:gd name="connsiteX16" fmla="*/ 196691 w 467362"/>
              <a:gd name="connsiteY16" fmla="*/ 319058 h 447740"/>
              <a:gd name="connsiteX17" fmla="*/ 209836 w 467362"/>
              <a:gd name="connsiteY17" fmla="*/ 319058 h 447740"/>
              <a:gd name="connsiteX18" fmla="*/ 247936 w 467362"/>
              <a:gd name="connsiteY18" fmla="*/ 309533 h 447740"/>
              <a:gd name="connsiteX19" fmla="*/ 272986 w 467362"/>
              <a:gd name="connsiteY19" fmla="*/ 284101 h 447740"/>
              <a:gd name="connsiteX20" fmla="*/ 281273 w 467362"/>
              <a:gd name="connsiteY20" fmla="*/ 251049 h 447740"/>
              <a:gd name="connsiteX21" fmla="*/ 272606 w 467362"/>
              <a:gd name="connsiteY21" fmla="*/ 217235 h 447740"/>
              <a:gd name="connsiteX22" fmla="*/ 247650 w 467362"/>
              <a:gd name="connsiteY22" fmla="*/ 191899 h 447740"/>
              <a:gd name="connsiteX23" fmla="*/ 207550 w 467362"/>
              <a:gd name="connsiteY23" fmla="*/ 182183 h 447740"/>
              <a:gd name="connsiteX24" fmla="*/ 15049 w 467362"/>
              <a:gd name="connsiteY24" fmla="*/ 73884 h 447740"/>
              <a:gd name="connsiteX25" fmla="*/ 183451 w 467362"/>
              <a:gd name="connsiteY25" fmla="*/ 73884 h 447740"/>
              <a:gd name="connsiteX26" fmla="*/ 198215 w 467362"/>
              <a:gd name="connsiteY26" fmla="*/ 85314 h 447740"/>
              <a:gd name="connsiteX27" fmla="*/ 202978 w 467362"/>
              <a:gd name="connsiteY27" fmla="*/ 105983 h 447740"/>
              <a:gd name="connsiteX28" fmla="*/ 217742 w 467362"/>
              <a:gd name="connsiteY28" fmla="*/ 117699 h 447740"/>
              <a:gd name="connsiteX29" fmla="*/ 354140 w 467362"/>
              <a:gd name="connsiteY29" fmla="*/ 117699 h 447740"/>
              <a:gd name="connsiteX30" fmla="*/ 354235 w 467362"/>
              <a:gd name="connsiteY30" fmla="*/ 117699 h 447740"/>
              <a:gd name="connsiteX31" fmla="*/ 369284 w 467362"/>
              <a:gd name="connsiteY31" fmla="*/ 132749 h 447740"/>
              <a:gd name="connsiteX32" fmla="*/ 369284 w 467362"/>
              <a:gd name="connsiteY32" fmla="*/ 432596 h 447740"/>
              <a:gd name="connsiteX33" fmla="*/ 354140 w 467362"/>
              <a:gd name="connsiteY33" fmla="*/ 447740 h 447740"/>
              <a:gd name="connsiteX34" fmla="*/ 15049 w 467362"/>
              <a:gd name="connsiteY34" fmla="*/ 447740 h 447740"/>
              <a:gd name="connsiteX35" fmla="*/ 0 w 467362"/>
              <a:gd name="connsiteY35" fmla="*/ 432596 h 447740"/>
              <a:gd name="connsiteX36" fmla="*/ 0 w 467362"/>
              <a:gd name="connsiteY36" fmla="*/ 88934 h 447740"/>
              <a:gd name="connsiteX37" fmla="*/ 15049 w 467362"/>
              <a:gd name="connsiteY37" fmla="*/ 73884 h 447740"/>
              <a:gd name="connsiteX38" fmla="*/ 124778 w 467362"/>
              <a:gd name="connsiteY38" fmla="*/ 351 h 447740"/>
              <a:gd name="connsiteX39" fmla="*/ 455581 w 467362"/>
              <a:gd name="connsiteY39" fmla="*/ 74075 h 447740"/>
              <a:gd name="connsiteX40" fmla="*/ 467011 w 467362"/>
              <a:gd name="connsiteY40" fmla="*/ 91982 h 447740"/>
              <a:gd name="connsiteX41" fmla="*/ 400336 w 467362"/>
              <a:gd name="connsiteY41" fmla="*/ 399449 h 447740"/>
              <a:gd name="connsiteX42" fmla="*/ 399193 w 467362"/>
              <a:gd name="connsiteY42" fmla="*/ 399449 h 447740"/>
              <a:gd name="connsiteX43" fmla="*/ 387573 w 467362"/>
              <a:gd name="connsiteY43" fmla="*/ 384780 h 447740"/>
              <a:gd name="connsiteX44" fmla="*/ 387573 w 467362"/>
              <a:gd name="connsiteY44" fmla="*/ 114556 h 447740"/>
              <a:gd name="connsiteX45" fmla="*/ 372428 w 467362"/>
              <a:gd name="connsiteY45" fmla="*/ 99411 h 447740"/>
              <a:gd name="connsiteX46" fmla="*/ 235839 w 467362"/>
              <a:gd name="connsiteY46" fmla="*/ 99411 h 447740"/>
              <a:gd name="connsiteX47" fmla="*/ 221171 w 467362"/>
              <a:gd name="connsiteY47" fmla="*/ 87791 h 447740"/>
              <a:gd name="connsiteX48" fmla="*/ 216408 w 467362"/>
              <a:gd name="connsiteY48" fmla="*/ 67121 h 447740"/>
              <a:gd name="connsiteX49" fmla="*/ 201645 w 467362"/>
              <a:gd name="connsiteY49" fmla="*/ 55501 h 447740"/>
              <a:gd name="connsiteX50" fmla="*/ 115920 w 467362"/>
              <a:gd name="connsiteY50" fmla="*/ 55501 h 447740"/>
              <a:gd name="connsiteX51" fmla="*/ 112872 w 467362"/>
              <a:gd name="connsiteY51" fmla="*/ 55171 h 447740"/>
              <a:gd name="connsiteX52" fmla="*/ 101156 w 467362"/>
              <a:gd name="connsiteY52" fmla="*/ 37213 h 447740"/>
              <a:gd name="connsiteX53" fmla="*/ 106680 w 467362"/>
              <a:gd name="connsiteY53" fmla="*/ 11876 h 447740"/>
              <a:gd name="connsiteX54" fmla="*/ 124778 w 467362"/>
              <a:gd name="connsiteY54" fmla="*/ 351 h 447740"/>
            </a:gdLst>
            <a:rect l="l" t="t" r="r" b="b"/>
            <a:pathLst>
              <a:path w="467362" h="447740">
                <a:moveTo>
                  <a:pt x="196501" y="222283"/>
                </a:moveTo>
                <a:cubicBezTo>
                  <a:pt x="216123" y="222791"/>
                  <a:pt x="226343" y="231808"/>
                  <a:pt x="227171" y="249334"/>
                </a:cubicBezTo>
                <a:cubicBezTo>
                  <a:pt x="226981" y="267813"/>
                  <a:pt x="219361" y="277528"/>
                  <a:pt x="204216" y="278671"/>
                </a:cubicBezTo>
                <a:lnTo>
                  <a:pt x="196501" y="278671"/>
                </a:lnTo>
                <a:cubicBezTo>
                  <a:pt x="188138" y="278671"/>
                  <a:pt x="181356" y="271890"/>
                  <a:pt x="181356" y="263526"/>
                </a:cubicBezTo>
                <a:lnTo>
                  <a:pt x="181356" y="237523"/>
                </a:lnTo>
                <a:cubicBezTo>
                  <a:pt x="181356" y="237492"/>
                  <a:pt x="181356" y="237459"/>
                  <a:pt x="181356" y="237428"/>
                </a:cubicBezTo>
                <a:cubicBezTo>
                  <a:pt x="181356" y="229063"/>
                  <a:pt x="188138" y="222283"/>
                  <a:pt x="196501" y="222283"/>
                </a:cubicBezTo>
                <a:close/>
                <a:moveTo>
                  <a:pt x="139827" y="182183"/>
                </a:moveTo>
                <a:cubicBezTo>
                  <a:pt x="131511" y="182183"/>
                  <a:pt x="124777" y="188921"/>
                  <a:pt x="124777" y="197233"/>
                </a:cubicBezTo>
                <a:lnTo>
                  <a:pt x="124777" y="368683"/>
                </a:lnTo>
                <a:cubicBezTo>
                  <a:pt x="124777" y="368684"/>
                  <a:pt x="124777" y="368685"/>
                  <a:pt x="124777" y="368686"/>
                </a:cubicBezTo>
                <a:cubicBezTo>
                  <a:pt x="124673" y="376996"/>
                  <a:pt x="131321" y="383818"/>
                  <a:pt x="139636" y="383923"/>
                </a:cubicBezTo>
                <a:lnTo>
                  <a:pt x="166497" y="383923"/>
                </a:lnTo>
                <a:cubicBezTo>
                  <a:pt x="174812" y="383923"/>
                  <a:pt x="181547" y="377185"/>
                  <a:pt x="181547" y="368873"/>
                </a:cubicBezTo>
                <a:lnTo>
                  <a:pt x="181547" y="334202"/>
                </a:lnTo>
                <a:cubicBezTo>
                  <a:pt x="181547" y="325838"/>
                  <a:pt x="188328" y="319058"/>
                  <a:pt x="196691" y="319058"/>
                </a:cubicBezTo>
                <a:lnTo>
                  <a:pt x="209836" y="319058"/>
                </a:lnTo>
                <a:cubicBezTo>
                  <a:pt x="223152" y="319298"/>
                  <a:pt x="236296" y="316011"/>
                  <a:pt x="247936" y="309533"/>
                </a:cubicBezTo>
                <a:cubicBezTo>
                  <a:pt x="258584" y="303672"/>
                  <a:pt x="267290" y="294834"/>
                  <a:pt x="272986" y="284101"/>
                </a:cubicBezTo>
                <a:cubicBezTo>
                  <a:pt x="278501" y="273963"/>
                  <a:pt x="281359" y="262590"/>
                  <a:pt x="281273" y="251049"/>
                </a:cubicBezTo>
                <a:cubicBezTo>
                  <a:pt x="281321" y="239223"/>
                  <a:pt x="278340" y="227581"/>
                  <a:pt x="272606" y="217235"/>
                </a:cubicBezTo>
                <a:cubicBezTo>
                  <a:pt x="266738" y="206686"/>
                  <a:pt x="258108" y="197929"/>
                  <a:pt x="247650" y="191899"/>
                </a:cubicBezTo>
                <a:cubicBezTo>
                  <a:pt x="235325" y="185300"/>
                  <a:pt x="221523" y="181956"/>
                  <a:pt x="207550" y="182183"/>
                </a:cubicBezTo>
                <a:close/>
                <a:moveTo>
                  <a:pt x="15049" y="73884"/>
                </a:moveTo>
                <a:lnTo>
                  <a:pt x="183451" y="73884"/>
                </a:lnTo>
                <a:cubicBezTo>
                  <a:pt x="190405" y="73880"/>
                  <a:pt x="196482" y="78582"/>
                  <a:pt x="198215" y="85314"/>
                </a:cubicBezTo>
                <a:lnTo>
                  <a:pt x="202978" y="105983"/>
                </a:lnTo>
                <a:cubicBezTo>
                  <a:pt x="204578" y="112848"/>
                  <a:pt x="210693" y="117705"/>
                  <a:pt x="217742" y="117699"/>
                </a:cubicBezTo>
                <a:lnTo>
                  <a:pt x="354140" y="117699"/>
                </a:lnTo>
                <a:cubicBezTo>
                  <a:pt x="354168" y="117699"/>
                  <a:pt x="354206" y="117699"/>
                  <a:pt x="354235" y="117699"/>
                </a:cubicBezTo>
                <a:cubicBezTo>
                  <a:pt x="362550" y="117699"/>
                  <a:pt x="369284" y="124437"/>
                  <a:pt x="369284" y="132749"/>
                </a:cubicBezTo>
                <a:lnTo>
                  <a:pt x="369284" y="432596"/>
                </a:lnTo>
                <a:cubicBezTo>
                  <a:pt x="369284" y="440959"/>
                  <a:pt x="362502" y="447740"/>
                  <a:pt x="354140" y="447740"/>
                </a:cubicBezTo>
                <a:lnTo>
                  <a:pt x="15049" y="447740"/>
                </a:lnTo>
                <a:cubicBezTo>
                  <a:pt x="6763" y="447688"/>
                  <a:pt x="0" y="440922"/>
                  <a:pt x="0" y="432596"/>
                </a:cubicBezTo>
                <a:lnTo>
                  <a:pt x="0" y="88934"/>
                </a:lnTo>
                <a:cubicBezTo>
                  <a:pt x="0" y="80622"/>
                  <a:pt x="6763" y="73884"/>
                  <a:pt x="15049" y="73884"/>
                </a:cubicBezTo>
                <a:close/>
                <a:moveTo>
                  <a:pt x="124778" y="351"/>
                </a:moveTo>
                <a:lnTo>
                  <a:pt x="455581" y="74075"/>
                </a:lnTo>
                <a:cubicBezTo>
                  <a:pt x="463678" y="75877"/>
                  <a:pt x="468783" y="83883"/>
                  <a:pt x="467011" y="91982"/>
                </a:cubicBezTo>
                <a:lnTo>
                  <a:pt x="400336" y="399449"/>
                </a:lnTo>
                <a:lnTo>
                  <a:pt x="399193" y="399449"/>
                </a:lnTo>
                <a:cubicBezTo>
                  <a:pt x="392364" y="397887"/>
                  <a:pt x="387535" y="391789"/>
                  <a:pt x="387573" y="384780"/>
                </a:cubicBezTo>
                <a:lnTo>
                  <a:pt x="387573" y="114556"/>
                </a:lnTo>
                <a:cubicBezTo>
                  <a:pt x="387573" y="106192"/>
                  <a:pt x="380791" y="99411"/>
                  <a:pt x="372428" y="99411"/>
                </a:cubicBezTo>
                <a:lnTo>
                  <a:pt x="235839" y="99411"/>
                </a:lnTo>
                <a:cubicBezTo>
                  <a:pt x="228838" y="99418"/>
                  <a:pt x="222762" y="94603"/>
                  <a:pt x="221171" y="87791"/>
                </a:cubicBezTo>
                <a:lnTo>
                  <a:pt x="216408" y="67121"/>
                </a:lnTo>
                <a:cubicBezTo>
                  <a:pt x="214742" y="60314"/>
                  <a:pt x="208655" y="55519"/>
                  <a:pt x="201645" y="55501"/>
                </a:cubicBezTo>
                <a:lnTo>
                  <a:pt x="115920" y="55501"/>
                </a:lnTo>
                <a:cubicBezTo>
                  <a:pt x="114872" y="55497"/>
                  <a:pt x="113824" y="55387"/>
                  <a:pt x="112872" y="55171"/>
                </a:cubicBezTo>
                <a:cubicBezTo>
                  <a:pt x="104680" y="53435"/>
                  <a:pt x="99442" y="45395"/>
                  <a:pt x="101156" y="37213"/>
                </a:cubicBezTo>
                <a:lnTo>
                  <a:pt x="106680" y="11876"/>
                </a:lnTo>
                <a:cubicBezTo>
                  <a:pt x="108490" y="3720"/>
                  <a:pt x="116606" y="-1424"/>
                  <a:pt x="124778" y="35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966571" y="2922510"/>
            <a:ext cx="240586" cy="221335"/>
          </a:xfrm>
          <a:custGeom>
            <a:avLst/>
            <a:gdLst>
              <a:gd name="connsiteX0" fmla="*/ 341095 w 461968"/>
              <a:gd name="connsiteY0" fmla="*/ 172695 h 425005"/>
              <a:gd name="connsiteX1" fmla="*/ 171074 w 461968"/>
              <a:gd name="connsiteY1" fmla="*/ 7 h 425005"/>
              <a:gd name="connsiteX2" fmla="*/ 1148 w 461968"/>
              <a:gd name="connsiteY2" fmla="*/ 172695 h 425005"/>
              <a:gd name="connsiteX3" fmla="*/ 32009 w 461968"/>
              <a:gd name="connsiteY3" fmla="*/ 272041 h 425005"/>
              <a:gd name="connsiteX4" fmla="*/ 25818 w 461968"/>
              <a:gd name="connsiteY4" fmla="*/ 297378 h 425005"/>
              <a:gd name="connsiteX5" fmla="*/ 38124 w 461968"/>
              <a:gd name="connsiteY5" fmla="*/ 317956 h 425005"/>
              <a:gd name="connsiteX6" fmla="*/ 43439 w 461968"/>
              <a:gd name="connsiteY6" fmla="*/ 318428 h 425005"/>
              <a:gd name="connsiteX7" fmla="*/ 76300 w 461968"/>
              <a:gd name="connsiteY7" fmla="*/ 316237 h 425005"/>
              <a:gd name="connsiteX8" fmla="*/ 171550 w 461968"/>
              <a:gd name="connsiteY8" fmla="*/ 345574 h 425005"/>
              <a:gd name="connsiteX9" fmla="*/ 341095 w 461968"/>
              <a:gd name="connsiteY9" fmla="*/ 172695 h 425005"/>
              <a:gd name="connsiteX10" fmla="*/ 249560 w 461968"/>
              <a:gd name="connsiteY10" fmla="*/ 150502 h 425005"/>
              <a:gd name="connsiteX11" fmla="*/ 271372 w 461968"/>
              <a:gd name="connsiteY11" fmla="*/ 172693 h 425005"/>
              <a:gd name="connsiteX12" fmla="*/ 271372 w 461968"/>
              <a:gd name="connsiteY12" fmla="*/ 172695 h 425005"/>
              <a:gd name="connsiteX13" fmla="*/ 249560 w 461968"/>
              <a:gd name="connsiteY13" fmla="*/ 194793 h 425005"/>
              <a:gd name="connsiteX14" fmla="*/ 227367 w 461968"/>
              <a:gd name="connsiteY14" fmla="*/ 172982 h 425005"/>
              <a:gd name="connsiteX15" fmla="*/ 227367 w 461968"/>
              <a:gd name="connsiteY15" fmla="*/ 172695 h 425005"/>
              <a:gd name="connsiteX16" fmla="*/ 249179 w 461968"/>
              <a:gd name="connsiteY16" fmla="*/ 150502 h 425005"/>
              <a:gd name="connsiteX17" fmla="*/ 249560 w 461968"/>
              <a:gd name="connsiteY17" fmla="*/ 150502 h 425005"/>
              <a:gd name="connsiteX18" fmla="*/ 92683 w 461968"/>
              <a:gd name="connsiteY18" fmla="*/ 194793 h 425005"/>
              <a:gd name="connsiteX19" fmla="*/ 70871 w 461968"/>
              <a:gd name="connsiteY19" fmla="*/ 172791 h 425005"/>
              <a:gd name="connsiteX20" fmla="*/ 70871 w 461968"/>
              <a:gd name="connsiteY20" fmla="*/ 172695 h 425005"/>
              <a:gd name="connsiteX21" fmla="*/ 92493 w 461968"/>
              <a:gd name="connsiteY21" fmla="*/ 150504 h 425005"/>
              <a:gd name="connsiteX22" fmla="*/ 92683 w 461968"/>
              <a:gd name="connsiteY22" fmla="*/ 150502 h 425005"/>
              <a:gd name="connsiteX23" fmla="*/ 114496 w 461968"/>
              <a:gd name="connsiteY23" fmla="*/ 172693 h 425005"/>
              <a:gd name="connsiteX24" fmla="*/ 114496 w 461968"/>
              <a:gd name="connsiteY24" fmla="*/ 172695 h 425005"/>
              <a:gd name="connsiteX25" fmla="*/ 92683 w 461968"/>
              <a:gd name="connsiteY25" fmla="*/ 194793 h 425005"/>
              <a:gd name="connsiteX26" fmla="*/ 149357 w 461968"/>
              <a:gd name="connsiteY26" fmla="*/ 172695 h 425005"/>
              <a:gd name="connsiteX27" fmla="*/ 170979 w 461968"/>
              <a:gd name="connsiteY27" fmla="*/ 150503 h 425005"/>
              <a:gd name="connsiteX28" fmla="*/ 171074 w 461968"/>
              <a:gd name="connsiteY28" fmla="*/ 150502 h 425005"/>
              <a:gd name="connsiteX29" fmla="*/ 192886 w 461968"/>
              <a:gd name="connsiteY29" fmla="*/ 172503 h 425005"/>
              <a:gd name="connsiteX30" fmla="*/ 192886 w 461968"/>
              <a:gd name="connsiteY30" fmla="*/ 172695 h 425005"/>
              <a:gd name="connsiteX31" fmla="*/ 171169 w 461968"/>
              <a:gd name="connsiteY31" fmla="*/ 194792 h 425005"/>
              <a:gd name="connsiteX32" fmla="*/ 171074 w 461968"/>
              <a:gd name="connsiteY32" fmla="*/ 194793 h 425005"/>
              <a:gd name="connsiteX33" fmla="*/ 149357 w 461968"/>
              <a:gd name="connsiteY33" fmla="*/ 172697 h 425005"/>
              <a:gd name="connsiteX34" fmla="*/ 149357 w 461968"/>
              <a:gd name="connsiteY34" fmla="*/ 172695 h 425005"/>
              <a:gd name="connsiteX35" fmla="*/ 463110 w 461968"/>
              <a:gd name="connsiteY35" fmla="*/ 252324 h 425005"/>
              <a:gd name="connsiteX36" fmla="*/ 349382 w 461968"/>
              <a:gd name="connsiteY36" fmla="*/ 89542 h 425005"/>
              <a:gd name="connsiteX37" fmla="*/ 367193 w 461968"/>
              <a:gd name="connsiteY37" fmla="*/ 172695 h 425005"/>
              <a:gd name="connsiteX38" fmla="*/ 171083 w 461968"/>
              <a:gd name="connsiteY38" fmla="*/ 371863 h 425005"/>
              <a:gd name="connsiteX39" fmla="*/ 171074 w 461968"/>
              <a:gd name="connsiteY39" fmla="*/ 371863 h 425005"/>
              <a:gd name="connsiteX40" fmla="*/ 171074 w 461968"/>
              <a:gd name="connsiteY40" fmla="*/ 371863 h 425005"/>
              <a:gd name="connsiteX41" fmla="*/ 293565 w 461968"/>
              <a:gd name="connsiteY41" fmla="*/ 425013 h 425005"/>
              <a:gd name="connsiteX42" fmla="*/ 386053 w 461968"/>
              <a:gd name="connsiteY42" fmla="*/ 397104 h 425005"/>
              <a:gd name="connsiteX43" fmla="*/ 417486 w 461968"/>
              <a:gd name="connsiteY43" fmla="*/ 401962 h 425005"/>
              <a:gd name="connsiteX44" fmla="*/ 434916 w 461968"/>
              <a:gd name="connsiteY44" fmla="*/ 389065 h 425005"/>
              <a:gd name="connsiteX45" fmla="*/ 434726 w 461968"/>
              <a:gd name="connsiteY45" fmla="*/ 383483 h 425005"/>
              <a:gd name="connsiteX46" fmla="*/ 428725 w 461968"/>
              <a:gd name="connsiteY46" fmla="*/ 356718 h 425005"/>
              <a:gd name="connsiteX47" fmla="*/ 463110 w 461968"/>
              <a:gd name="connsiteY47" fmla="*/ 252324 h 425005"/>
            </a:gdLst>
            <a:rect l="l" t="t" r="r" b="b"/>
            <a:pathLst>
              <a:path w="461968" h="425005">
                <a:moveTo>
                  <a:pt x="341095" y="172695"/>
                </a:moveTo>
                <a:cubicBezTo>
                  <a:pt x="341781" y="78079"/>
                  <a:pt x="265686" y="793"/>
                  <a:pt x="171074" y="7"/>
                </a:cubicBezTo>
                <a:cubicBezTo>
                  <a:pt x="76500" y="845"/>
                  <a:pt x="462" y="78116"/>
                  <a:pt x="1148" y="172695"/>
                </a:cubicBezTo>
                <a:cubicBezTo>
                  <a:pt x="1081" y="208181"/>
                  <a:pt x="11844" y="242842"/>
                  <a:pt x="32009" y="272041"/>
                </a:cubicBezTo>
                <a:lnTo>
                  <a:pt x="25818" y="297378"/>
                </a:lnTo>
                <a:cubicBezTo>
                  <a:pt x="23531" y="306459"/>
                  <a:pt x="29047" y="315672"/>
                  <a:pt x="38124" y="317956"/>
                </a:cubicBezTo>
                <a:cubicBezTo>
                  <a:pt x="39858" y="318394"/>
                  <a:pt x="41658" y="318553"/>
                  <a:pt x="43439" y="318428"/>
                </a:cubicBezTo>
                <a:lnTo>
                  <a:pt x="76300" y="316237"/>
                </a:lnTo>
                <a:cubicBezTo>
                  <a:pt x="104322" y="335490"/>
                  <a:pt x="137555" y="345725"/>
                  <a:pt x="171550" y="345574"/>
                </a:cubicBezTo>
                <a:cubicBezTo>
                  <a:pt x="266057" y="344527"/>
                  <a:pt x="341886" y="267201"/>
                  <a:pt x="341095" y="172695"/>
                </a:cubicBezTo>
                <a:close/>
                <a:moveTo>
                  <a:pt x="249560" y="150502"/>
                </a:moveTo>
                <a:cubicBezTo>
                  <a:pt x="261714" y="150607"/>
                  <a:pt x="271477" y="160542"/>
                  <a:pt x="271372" y="172693"/>
                </a:cubicBezTo>
                <a:cubicBezTo>
                  <a:pt x="271372" y="172694"/>
                  <a:pt x="271372" y="172694"/>
                  <a:pt x="271372" y="172695"/>
                </a:cubicBezTo>
                <a:cubicBezTo>
                  <a:pt x="271429" y="184810"/>
                  <a:pt x="261675" y="194688"/>
                  <a:pt x="249560" y="194793"/>
                </a:cubicBezTo>
                <a:cubicBezTo>
                  <a:pt x="237406" y="194899"/>
                  <a:pt x="227471" y="185133"/>
                  <a:pt x="227367" y="172982"/>
                </a:cubicBezTo>
                <a:cubicBezTo>
                  <a:pt x="227367" y="172887"/>
                  <a:pt x="227367" y="172791"/>
                  <a:pt x="227367" y="172695"/>
                </a:cubicBezTo>
                <a:cubicBezTo>
                  <a:pt x="227262" y="160544"/>
                  <a:pt x="237025" y="150608"/>
                  <a:pt x="249179" y="150502"/>
                </a:cubicBezTo>
                <a:cubicBezTo>
                  <a:pt x="249302" y="150501"/>
                  <a:pt x="249436" y="150501"/>
                  <a:pt x="249560" y="150502"/>
                </a:cubicBezTo>
                <a:close/>
                <a:moveTo>
                  <a:pt x="92683" y="194793"/>
                </a:moveTo>
                <a:cubicBezTo>
                  <a:pt x="80587" y="194741"/>
                  <a:pt x="70814" y="184890"/>
                  <a:pt x="70871" y="172791"/>
                </a:cubicBezTo>
                <a:cubicBezTo>
                  <a:pt x="70871" y="172759"/>
                  <a:pt x="70871" y="172728"/>
                  <a:pt x="70871" y="172695"/>
                </a:cubicBezTo>
                <a:cubicBezTo>
                  <a:pt x="70709" y="160598"/>
                  <a:pt x="80396" y="150662"/>
                  <a:pt x="92493" y="150504"/>
                </a:cubicBezTo>
                <a:cubicBezTo>
                  <a:pt x="92550" y="150503"/>
                  <a:pt x="92617" y="150502"/>
                  <a:pt x="92683" y="150502"/>
                </a:cubicBezTo>
                <a:cubicBezTo>
                  <a:pt x="104837" y="150607"/>
                  <a:pt x="114600" y="160542"/>
                  <a:pt x="114496" y="172693"/>
                </a:cubicBezTo>
                <a:cubicBezTo>
                  <a:pt x="114496" y="172694"/>
                  <a:pt x="114496" y="172694"/>
                  <a:pt x="114496" y="172695"/>
                </a:cubicBezTo>
                <a:cubicBezTo>
                  <a:pt x="114552" y="184810"/>
                  <a:pt x="104799" y="194688"/>
                  <a:pt x="92683" y="194793"/>
                </a:cubicBezTo>
                <a:close/>
                <a:moveTo>
                  <a:pt x="149357" y="172695"/>
                </a:moveTo>
                <a:cubicBezTo>
                  <a:pt x="149195" y="160598"/>
                  <a:pt x="158882" y="150661"/>
                  <a:pt x="170979" y="150503"/>
                </a:cubicBezTo>
                <a:cubicBezTo>
                  <a:pt x="171007" y="150503"/>
                  <a:pt x="171045" y="150502"/>
                  <a:pt x="171074" y="150502"/>
                </a:cubicBezTo>
                <a:cubicBezTo>
                  <a:pt x="183170" y="150553"/>
                  <a:pt x="192943" y="160403"/>
                  <a:pt x="192886" y="172503"/>
                </a:cubicBezTo>
                <a:cubicBezTo>
                  <a:pt x="192886" y="172567"/>
                  <a:pt x="192886" y="172631"/>
                  <a:pt x="192886" y="172695"/>
                </a:cubicBezTo>
                <a:cubicBezTo>
                  <a:pt x="192991" y="184794"/>
                  <a:pt x="183266" y="194688"/>
                  <a:pt x="171169" y="194792"/>
                </a:cubicBezTo>
                <a:cubicBezTo>
                  <a:pt x="171140" y="194793"/>
                  <a:pt x="171103" y="194793"/>
                  <a:pt x="171074" y="194793"/>
                </a:cubicBezTo>
                <a:cubicBezTo>
                  <a:pt x="158977" y="194688"/>
                  <a:pt x="149252" y="184796"/>
                  <a:pt x="149357" y="172697"/>
                </a:cubicBezTo>
                <a:cubicBezTo>
                  <a:pt x="149357" y="172696"/>
                  <a:pt x="149357" y="172696"/>
                  <a:pt x="149357" y="172695"/>
                </a:cubicBezTo>
                <a:close/>
                <a:moveTo>
                  <a:pt x="463110" y="252324"/>
                </a:moveTo>
                <a:cubicBezTo>
                  <a:pt x="463367" y="179496"/>
                  <a:pt x="417857" y="114354"/>
                  <a:pt x="349382" y="89542"/>
                </a:cubicBezTo>
                <a:cubicBezTo>
                  <a:pt x="361164" y="115678"/>
                  <a:pt x="367241" y="144026"/>
                  <a:pt x="367193" y="172695"/>
                </a:cubicBezTo>
                <a:cubicBezTo>
                  <a:pt x="368041" y="281848"/>
                  <a:pt x="280240" y="371018"/>
                  <a:pt x="171083" y="371863"/>
                </a:cubicBezTo>
                <a:cubicBezTo>
                  <a:pt x="171083" y="371863"/>
                  <a:pt x="171074" y="371863"/>
                  <a:pt x="171074" y="371863"/>
                </a:cubicBezTo>
                <a:lnTo>
                  <a:pt x="171074" y="371863"/>
                </a:lnTo>
                <a:cubicBezTo>
                  <a:pt x="202792" y="405772"/>
                  <a:pt x="247140" y="425013"/>
                  <a:pt x="293565" y="425013"/>
                </a:cubicBezTo>
                <a:cubicBezTo>
                  <a:pt x="326465" y="425013"/>
                  <a:pt x="358640" y="415307"/>
                  <a:pt x="386053" y="397104"/>
                </a:cubicBezTo>
                <a:lnTo>
                  <a:pt x="417486" y="401962"/>
                </a:lnTo>
                <a:cubicBezTo>
                  <a:pt x="425858" y="403210"/>
                  <a:pt x="433668" y="397438"/>
                  <a:pt x="434916" y="389065"/>
                </a:cubicBezTo>
                <a:cubicBezTo>
                  <a:pt x="435192" y="387208"/>
                  <a:pt x="435135" y="385312"/>
                  <a:pt x="434726" y="383483"/>
                </a:cubicBezTo>
                <a:lnTo>
                  <a:pt x="428725" y="356718"/>
                </a:lnTo>
                <a:cubicBezTo>
                  <a:pt x="451204" y="326571"/>
                  <a:pt x="463272" y="289931"/>
                  <a:pt x="463110" y="252324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812835" y="3396414"/>
            <a:ext cx="3013685" cy="1556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tcp_sock_connect负责客户端连接发起，tcp_sock_listen负责服务器端监听。
通过四元组确定连接，SYN包发送与接收实现连接建立。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383780" y="3396414"/>
            <a:ext cx="2941320" cy="15616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tcp_sock_accept处理服务器接受连接，tcp_sock_close负责连接关闭。
状态转移包括主动和被动断开，涉及FIN_WAIT_1和LAST_ACK状态处理。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803079" y="2119520"/>
            <a:ext cx="2974340" cy="7624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连接发起与监听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356734" y="2119520"/>
            <a:ext cx="2937970" cy="7624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连接接受与关闭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设计思路——Socket连接管理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457449" y="1516774"/>
            <a:ext cx="9061451" cy="4420561"/>
          </a:xfrm>
          <a:prstGeom prst="roundRect">
            <a:avLst>
              <a:gd name="adj" fmla="val 8851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8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095704" y="1687544"/>
            <a:ext cx="6120000" cy="6100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数据包接收与处理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095703" y="2326746"/>
            <a:ext cx="6120000" cy="7814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handle_recv_data函数处理接收数据包，实现数据写入用户缓存。
流量控制通过接收窗口调整，确保数据包正确写入。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095704" y="3114003"/>
            <a:ext cx="6120000" cy="6100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监听和已建立连接查找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095704" y="3771567"/>
            <a:ext cx="6120000" cy="7814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tcp_sock_lookup_listen和tcp_sock_lookup_established函数分别查找监听和已建立连接。
使用sport和四元组作为查找关键字，确保连接正确识别。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TCP连接管理和数据包处理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494338" y="1155700"/>
            <a:ext cx="4180225" cy="2485207"/>
          </a:xfrm>
          <a:prstGeom prst="rect">
            <a:avLst/>
          </a:prstGeom>
        </p:spPr>
      </p:pic>
      <p:pic>
        <p:nvPicPr>
          <p:cNvPr id="12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498543" y="3646043"/>
            <a:ext cx="4169366" cy="2449957"/>
          </a:xfrm>
          <a:prstGeom prst="rect">
            <a:avLst/>
          </a:prstGeom>
        </p:spPr>
      </p:pic>
      <p:pic>
        <p:nvPicPr>
          <p:cNvPr id="13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5118100" y="4880225"/>
            <a:ext cx="6096000" cy="907551"/>
          </a:xfrm>
          <a:prstGeom prst="rect">
            <a:avLst/>
          </a:prstGeom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8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622300" y="522514"/>
            <a:ext cx="10883900" cy="5805715"/>
          </a:xfrm>
          <a:prstGeom prst="roundRect">
            <a:avLst>
              <a:gd name="adj" fmla="val 3761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dist="38100" blurRad="50800" dir="2700000" sx="100000" sy="100000" kx="0" ky="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906864" y="701293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671975" y="659151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78E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2024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5745975" y="864006"/>
            <a:ext cx="2915365" cy="741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912803" y="836612"/>
            <a:ext cx="3468669" cy="5373688"/>
          </a:xfrm>
          <a:prstGeom prst="roundRect">
            <a:avLst>
              <a:gd name="adj" fmla="val 4830"/>
            </a:avLst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31316" t="0" r="31316" b="0"/>
          <a:stretch>
            <a:fillRect/>
          </a:stretch>
        </p:blipFill>
        <p:spPr>
          <a:xfrm rot="0" flipH="1" flipV="0">
            <a:off x="1043911" y="836612"/>
            <a:ext cx="3523280" cy="5284788"/>
          </a:xfrm>
          <a:custGeom>
            <a:avLst/>
            <a:gdLst>
              <a:gd name="connsiteX0" fmla="*/ 170174 w 3523280"/>
              <a:gd name="connsiteY0" fmla="*/ 0 h 5284788"/>
              <a:gd name="connsiteX1" fmla="*/ 3353104 w 3523280"/>
              <a:gd name="connsiteY1" fmla="*/ 0 h 5284788"/>
              <a:gd name="connsiteX2" fmla="*/ 3523280 w 3523280"/>
              <a:gd name="connsiteY2" fmla="*/ 170174 h 5284788"/>
              <a:gd name="connsiteX3" fmla="*/ 3523280 w 3523280"/>
              <a:gd name="connsiteY3" fmla="*/ 5114614 h 5284788"/>
              <a:gd name="connsiteX4" fmla="*/ 3353104 w 3523280"/>
              <a:gd name="connsiteY4" fmla="*/ 5284788 h 5284788"/>
              <a:gd name="connsiteX5" fmla="*/ 170174 w 3523280"/>
              <a:gd name="connsiteY5" fmla="*/ 5284788 h 5284788"/>
              <a:gd name="connsiteX6" fmla="*/ 0 w 3523280"/>
              <a:gd name="connsiteY6" fmla="*/ 5114614 h 5284788"/>
              <a:gd name="connsiteX7" fmla="*/ 0 w 3523280"/>
              <a:gd name="connsiteY7" fmla="*/ 170174 h 5284788"/>
              <a:gd name="connsiteX8" fmla="*/ 170174 w 3523280"/>
              <a:gd name="connsiteY8" fmla="*/ 0 h 5284788"/>
            </a:gdLst>
            <a:rect l="l" t="t" r="r" b="b"/>
            <a:pathLst>
              <a:path w="3523280" h="5284788">
                <a:moveTo>
                  <a:pt x="170174" y="0"/>
                </a:moveTo>
                <a:lnTo>
                  <a:pt x="3353104" y="0"/>
                </a:lnTo>
                <a:cubicBezTo>
                  <a:pt x="3447090" y="0"/>
                  <a:pt x="3523280" y="76189"/>
                  <a:pt x="3523280" y="170174"/>
                </a:cubicBezTo>
                <a:lnTo>
                  <a:pt x="3523280" y="5114614"/>
                </a:lnTo>
                <a:cubicBezTo>
                  <a:pt x="3523280" y="5208599"/>
                  <a:pt x="3447090" y="5284788"/>
                  <a:pt x="3353104" y="5284788"/>
                </a:cubicBezTo>
                <a:lnTo>
                  <a:pt x="170174" y="5284788"/>
                </a:lnTo>
                <a:cubicBezTo>
                  <a:pt x="76189" y="5284788"/>
                  <a:pt x="0" y="5208599"/>
                  <a:pt x="0" y="5114614"/>
                </a:cubicBezTo>
                <a:lnTo>
                  <a:pt x="0" y="170174"/>
                </a:lnTo>
                <a:cubicBezTo>
                  <a:pt x="0" y="76189"/>
                  <a:pt x="76189" y="0"/>
                  <a:pt x="17017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0" flipV="0">
            <a:off x="4889499" y="2791592"/>
            <a:ext cx="6423129" cy="21093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网络传输机制实验二：可靠传输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873469" y="1801911"/>
            <a:ext cx="3368635" cy="80610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2700000" scaled="0"/>
          </a:gradFill>
          <a:ln w="635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0" flipV="0">
            <a:off x="7079225" y="1983400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6543250" y="1983401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0" flipV="0">
            <a:off x="6007275" y="1983402"/>
            <a:ext cx="501024" cy="4319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0" flipV="0">
            <a:off x="5841513" y="5053336"/>
            <a:ext cx="5370922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211883" y="1683255"/>
            <a:ext cx="1880400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881135" y="5388703"/>
            <a:ext cx="1360969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147585" y="5388703"/>
            <a:ext cx="1360969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945432" y="703029"/>
            <a:ext cx="1491275" cy="19035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325790" y="1418960"/>
            <a:ext cx="4195639" cy="28511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274320" tIns="731520" rIns="27432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实验目标是实现TCP的超时重传机制和可靠传输。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512029" y="1418962"/>
            <a:ext cx="4316081" cy="285115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254000" blurRad="762000" dir="5400000" sx="100000" sy="100000" kx="0" ky="0" algn="t" rotWithShape="0">
              <a:srgbClr val="000000">
                <a:alpha val="30000"/>
              </a:srgbClr>
            </a:outerShdw>
          </a:effectLst>
        </p:spPr>
        <p:txBody>
          <a:bodyPr vert="horz" wrap="square" lIns="274320" tIns="731520" rIns="27432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设计发送队列和接收队列，处理丢包和数据包超时重传。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320800" y="4643763"/>
            <a:ext cx="9512300" cy="15235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可靠传输机制实现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实验任务与流程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 flipH="0" flipV="0">
            <a:off x="1343205" y="4022647"/>
            <a:ext cx="4320000" cy="1872000"/>
          </a:xfrm>
          <a:prstGeom prst="round2SameRect">
            <a:avLst>
              <a:gd name="adj1" fmla="val 10754"/>
              <a:gd name="adj2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127000" blurRad="317500" dir="5400000" sx="100000" sy="100000" kx="0" ky="0" algn="t" rotWithShape="0">
              <a:schemeClr val="accent1">
                <a:lumMod val="75000"/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599521" y="4504147"/>
            <a:ext cx="3807366" cy="11969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tcp_set_retrans_timer和tcp_update_retrans_timer函数控制重传定时器。
重传次数和超时时间通过指数退避算法调整。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500697" y="3771845"/>
            <a:ext cx="4005014" cy="504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9050" cap="sq">
            <a:noFill/>
            <a:miter/>
          </a:ln>
          <a:effectLst>
            <a:outerShdw dist="127000" blurRad="254000" dir="5400000" sx="102000" sy="102000" kx="0" ky="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656232" y="3843846"/>
            <a:ext cx="3693944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重传定时器设置与更新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800000" flipH="0" flipV="0">
            <a:off x="6516095" y="4022647"/>
            <a:ext cx="4320000" cy="1872000"/>
          </a:xfrm>
          <a:prstGeom prst="round2SameRect">
            <a:avLst>
              <a:gd name="adj1" fmla="val 10754"/>
              <a:gd name="adj2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127000" blurRad="317500" dir="5400000" sx="100000" sy="100000" kx="0" ky="0" algn="t" rotWithShape="0">
              <a:schemeClr val="accent1">
                <a:lumMod val="75000"/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772412" y="4504147"/>
            <a:ext cx="3807366" cy="11969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发送队列记录TCP包内容和长度，接收队列存储乱序TCP包。
互斥锁确保队列访问同步，避免数据冲突。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673588" y="3771845"/>
            <a:ext cx="4005014" cy="504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9050" cap="sq">
            <a:noFill/>
            <a:miter/>
          </a:ln>
          <a:effectLst>
            <a:outerShdw dist="127000" blurRad="254000" dir="5400000" sx="102000" sy="102000" kx="0" ky="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829123" y="3843846"/>
            <a:ext cx="3693944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发送队列和接收队列实现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设计思路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-417621" y="236665"/>
            <a:ext cx="835241" cy="72003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0800000" flipH="0" flipV="0">
            <a:off x="116330" y="236665"/>
            <a:ext cx="544070" cy="469026"/>
          </a:xfrm>
          <a:prstGeom prst="triangl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1199696" y="1132520"/>
            <a:ext cx="4616904" cy="2497460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512560" y="952500"/>
            <a:ext cx="4323080" cy="2674683"/>
          </a:xfrm>
          <a:prstGeom prst="rect">
            <a:avLst/>
          </a:prstGeom>
        </p:spPr>
      </p:pic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78E6"/>
      </a:accent1>
      <a:accent2>
        <a:srgbClr val="0F9ED5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